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p:regular r:id="rId24"/>
      <p:bold r:id="rId25"/>
      <p:italic r:id="rId26"/>
      <p:boldItalic r:id="rId27"/>
    </p:embeddedFont>
    <p:embeddedFont>
      <p:font typeface="PT Sans Narrow"/>
      <p:regular r:id="rId28"/>
      <p:bold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4BF6C0-E192-4552-BE7E-8807FD22E0EE}">
  <a:tblStyle styleId="{104BF6C0-E192-4552-BE7E-8807FD22E0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TSansNarrow-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ei.noaa.gov/access/monitoring/climate-at-a-glance/statewide/rankings/5/pcp/20151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b5bc1fddf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b5bc1fddf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zh-CN" sz="1800">
                <a:solidFill>
                  <a:srgbClr val="695D46"/>
                </a:solidFill>
                <a:latin typeface="Open Sans"/>
                <a:ea typeface="Open Sans"/>
                <a:cs typeface="Open Sans"/>
                <a:sym typeface="Open Sans"/>
              </a:rPr>
              <a:t>interface is the housing near the area and the </a:t>
            </a:r>
            <a:r>
              <a:rPr lang="zh-CN" sz="1800">
                <a:solidFill>
                  <a:srgbClr val="695D46"/>
                </a:solidFill>
                <a:latin typeface="Open Sans"/>
                <a:ea typeface="Open Sans"/>
                <a:cs typeface="Open Sans"/>
                <a:sym typeface="Open Sans"/>
              </a:rPr>
              <a:t>intermix is the housing in the area</a:t>
            </a:r>
            <a:endParaRPr sz="1800">
              <a:solidFill>
                <a:srgbClr val="695D46"/>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b5bc1fddf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b5bc1fddf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b243ec9b69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b243ec9b6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Predicted burn area was much larger in 2021 than 2015- to be expected with more burn pixels, but also because EVT and Fire Density layers were made with significantly larger fire areas that </a:t>
            </a:r>
            <a:r>
              <a:rPr lang="zh-CN"/>
              <a:t>occurred</a:t>
            </a:r>
            <a:r>
              <a:rPr lang="zh-CN"/>
              <a:t> between 2015 and 2021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b8ba4c0df4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b8ba4c0df4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b243ec9b6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b243ec9b6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b243ec9b69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b243ec9b69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b8611ed5c4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b8611ed5c4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b8ba4c0df4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b8ba4c0df4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b243ec9b6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b243ec9b6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zh-CN" sz="1200">
                <a:solidFill>
                  <a:srgbClr val="595959"/>
                </a:solidFill>
              </a:rPr>
              <a:t>Wildfires are a natural occurrence that can be nearly impossible to stop and challenging to control. </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zh-CN" sz="1200">
                <a:solidFill>
                  <a:srgbClr val="595959"/>
                </a:solidFill>
              </a:rPr>
              <a:t>Frequent forest wildfires have devastated the planet: releasing years of carbon stored in the land, and causing a significant loss of carbon absorption capacity in future trees, forest soil erosion, and increased air pollution from toxic particulates.</a:t>
            </a:r>
            <a:endParaRPr/>
          </a:p>
          <a:p>
            <a:pPr indent="0" lvl="0" marL="0" rtl="0" algn="l">
              <a:lnSpc>
                <a:spcPct val="115000"/>
              </a:lnSpc>
              <a:spcBef>
                <a:spcPts val="1200"/>
              </a:spcBef>
              <a:spcAft>
                <a:spcPts val="1200"/>
              </a:spcAft>
              <a:buClr>
                <a:schemeClr val="dk1"/>
              </a:buClr>
              <a:buSzPts val="1100"/>
              <a:buFont typeface="Arial"/>
              <a:buNone/>
            </a:pPr>
            <a:r>
              <a:rPr lang="zh-CN"/>
              <a:t>Therefore, we plan to collect and analyze variables related to wildfire risk that are found in the literature and in applied models from organizations. Once we have collected the core variables of wildfire risk, we will create a categorical risk index; ideally, we will have enough time to test different models and variables against the burned-unburned binary image using TerrSet's multi-layer perceptron tool.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b5bc1fdd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b5bc1fdd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Highlands in the northeast and large plains in the west</a:t>
            </a:r>
            <a:endParaRPr/>
          </a:p>
          <a:p>
            <a:pPr indent="0" lvl="0" marL="0" rtl="0" algn="l">
              <a:spcBef>
                <a:spcPts val="0"/>
              </a:spcBef>
              <a:spcAft>
                <a:spcPts val="0"/>
              </a:spcAft>
              <a:buNone/>
            </a:pPr>
            <a:r>
              <a:rPr lang="zh-CN"/>
              <a:t>Colorado is known for its vivid landscapes of mountains, forests, plateaus, tablelands, canyons, plateaus, rivers and deserts</a:t>
            </a:r>
            <a:endParaRPr/>
          </a:p>
          <a:p>
            <a:pPr indent="0" lvl="0" marL="0" rtl="0" algn="l">
              <a:spcBef>
                <a:spcPts val="0"/>
              </a:spcBef>
              <a:spcAft>
                <a:spcPts val="0"/>
              </a:spcAft>
              <a:buClr>
                <a:schemeClr val="dk1"/>
              </a:buClr>
              <a:buSzPts val="1100"/>
              <a:buFont typeface="Arial"/>
              <a:buNone/>
            </a:pPr>
            <a:r>
              <a:rPr lang="zh-CN"/>
              <a:t>Climate has a big impact on Colorado</a:t>
            </a:r>
            <a:endParaRPr/>
          </a:p>
          <a:p>
            <a:pPr indent="0" lvl="0" marL="0" rtl="0" algn="l">
              <a:spcBef>
                <a:spcPts val="0"/>
              </a:spcBef>
              <a:spcAft>
                <a:spcPts val="0"/>
              </a:spcAft>
              <a:buClr>
                <a:schemeClr val="dk1"/>
              </a:buClr>
              <a:buSzPts val="1100"/>
              <a:buFont typeface="Arial"/>
              <a:buNone/>
            </a:pPr>
            <a:r>
              <a:rPr lang="zh-CN"/>
              <a:t>Colorado is rich in forest resources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b8ba4c0df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b8ba4c0df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CN">
                <a:solidFill>
                  <a:schemeClr val="dk1"/>
                </a:solidFill>
              </a:rPr>
              <a:t>2015: 21.57” statewide precip average </a:t>
            </a:r>
            <a:r>
              <a:rPr lang="zh-CN" u="sng">
                <a:solidFill>
                  <a:schemeClr val="hlink"/>
                </a:solidFill>
                <a:hlinkClick r:id="rId2"/>
              </a:rPr>
              <a:t>https://www.ncei.noaa.gov/access/monitoring/climate-at-a-glance/statewide/rankings/5/pcp/201511</a:t>
            </a:r>
            <a:endParaRPr>
              <a:solidFill>
                <a:schemeClr val="dk1"/>
              </a:solidFill>
            </a:endParaRPr>
          </a:p>
          <a:p>
            <a:pPr indent="0" lvl="0" marL="0" rtl="0" algn="l">
              <a:spcBef>
                <a:spcPts val="0"/>
              </a:spcBef>
              <a:spcAft>
                <a:spcPts val="0"/>
              </a:spcAft>
              <a:buClr>
                <a:schemeClr val="dk1"/>
              </a:buClr>
              <a:buSzPts val="1100"/>
              <a:buFont typeface="Arial"/>
              <a:buNone/>
            </a:pPr>
            <a:r>
              <a:rPr lang="zh-CN">
                <a:solidFill>
                  <a:schemeClr val="dk1"/>
                </a:solidFill>
              </a:rPr>
              <a:t>2021: 16.2” statewide precip average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b8ba4c0df4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b8ba4c0df4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b5bc1fddf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b5bc1fddf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b5bc1fddf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b5bc1fddf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b5bc1fddf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b5bc1fddf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Existing vegetation types (EVT) represent the current distribution of terrestrial ecosystem classifications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b5bc1fddf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b5bc1fddf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CN"/>
              <a:t>Fire densities are greater than 1 due to the burn areas being summed over a 70 year time period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zh-CN"/>
              <a:t>the year after 14 had lot more fire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i.org/10.1139/er-2020-0019" TargetMode="External"/><Relationship Id="rId4" Type="http://schemas.openxmlformats.org/officeDocument/2006/relationships/hyperlink" Target="https://doi.org/10.1139/er-2020-0019" TargetMode="External"/><Relationship Id="rId5" Type="http://schemas.openxmlformats.org/officeDocument/2006/relationships/hyperlink" Target="https://doi.org/10.1016/j.coesh.2021.100274" TargetMode="External"/><Relationship Id="rId6" Type="http://schemas.openxmlformats.org/officeDocument/2006/relationships/hyperlink" Target="https://doi.org/10.1016/j.coesh.2021.100274" TargetMode="External"/><Relationship Id="rId7" Type="http://schemas.openxmlformats.org/officeDocument/2006/relationships/hyperlink" Target="https://doi.org/10.1073/pnas.17188501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330450" y="1751775"/>
            <a:ext cx="8690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zh-CN" sz="4260"/>
              <a:t>Wildfire Burn Area Modeling in Colorado Using Multi-Layer Perceptron Classification</a:t>
            </a:r>
            <a:endParaRPr sz="426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zh-CN"/>
              <a:t>Brenner Burkholder, Mina Wei</a:t>
            </a:r>
            <a:endParaRPr/>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311700" y="445025"/>
            <a:ext cx="4260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WUI Distance Map</a:t>
            </a:r>
            <a:endParaRPr/>
          </a:p>
        </p:txBody>
      </p:sp>
      <p:sp>
        <p:nvSpPr>
          <p:cNvPr id="179" name="Google Shape;179;p22"/>
          <p:cNvSpPr txBox="1"/>
          <p:nvPr>
            <p:ph idx="1" type="body"/>
          </p:nvPr>
        </p:nvSpPr>
        <p:spPr>
          <a:xfrm>
            <a:off x="311700" y="1266325"/>
            <a:ext cx="4260300" cy="3302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zh-CN"/>
              <a:t>Wildland-urban interface rapidly growing, raises fire risk (Radeloff et al. 2018)</a:t>
            </a:r>
            <a:endParaRPr/>
          </a:p>
          <a:p>
            <a:pPr indent="-342900" lvl="0" marL="457200" rtl="0" algn="l">
              <a:spcBef>
                <a:spcPts val="0"/>
              </a:spcBef>
              <a:spcAft>
                <a:spcPts val="0"/>
              </a:spcAft>
              <a:buSzPts val="1800"/>
              <a:buChar char="●"/>
            </a:pPr>
            <a:r>
              <a:rPr lang="zh-CN"/>
              <a:t>Interface: Dense housing, </a:t>
            </a:r>
            <a:r>
              <a:rPr lang="zh-CN"/>
              <a:t>&lt;50% vegetation within 1.5 miles of wildland area</a:t>
            </a:r>
            <a:endParaRPr/>
          </a:p>
          <a:p>
            <a:pPr indent="-342900" lvl="0" marL="457200" rtl="0" algn="l">
              <a:spcBef>
                <a:spcPts val="0"/>
              </a:spcBef>
              <a:spcAft>
                <a:spcPts val="0"/>
              </a:spcAft>
              <a:buSzPts val="1800"/>
              <a:buChar char="●"/>
            </a:pPr>
            <a:r>
              <a:rPr lang="zh-CN"/>
              <a:t>Intermix WUI</a:t>
            </a:r>
            <a:endParaRPr/>
          </a:p>
          <a:p>
            <a:pPr indent="-317500" lvl="1" marL="914400" rtl="0" algn="l">
              <a:spcBef>
                <a:spcPts val="0"/>
              </a:spcBef>
              <a:spcAft>
                <a:spcPts val="0"/>
              </a:spcAft>
              <a:buSzPts val="1400"/>
              <a:buChar char="○"/>
            </a:pPr>
            <a:r>
              <a:rPr lang="zh-CN"/>
              <a:t>Urban and vegetation intermingle</a:t>
            </a:r>
            <a:endParaRPr/>
          </a:p>
          <a:p>
            <a:pPr indent="-317500" lvl="1" marL="914400" rtl="0" algn="l">
              <a:spcBef>
                <a:spcPts val="0"/>
              </a:spcBef>
              <a:spcAft>
                <a:spcPts val="0"/>
              </a:spcAft>
              <a:buSzPts val="1400"/>
              <a:buChar char="○"/>
            </a:pPr>
            <a:r>
              <a:rPr lang="zh-CN"/>
              <a:t>Urban density of &gt;1 per 40 acres</a:t>
            </a:r>
            <a:endParaRPr/>
          </a:p>
          <a:p>
            <a:pPr indent="-317500" lvl="1" marL="914400" rtl="0" algn="l">
              <a:spcBef>
                <a:spcPts val="0"/>
              </a:spcBef>
              <a:spcAft>
                <a:spcPts val="0"/>
              </a:spcAft>
              <a:buSzPts val="1400"/>
              <a:buChar char="○"/>
            </a:pPr>
            <a:r>
              <a:rPr lang="zh-CN"/>
              <a:t>Greater than 50% of area in wildland vegetation</a:t>
            </a:r>
            <a:endParaRPr/>
          </a:p>
        </p:txBody>
      </p:sp>
      <p:pic>
        <p:nvPicPr>
          <p:cNvPr id="180" name="Google Shape;180;p22"/>
          <p:cNvPicPr preferRelativeResize="0"/>
          <p:nvPr/>
        </p:nvPicPr>
        <p:blipFill>
          <a:blip r:embed="rId3">
            <a:alphaModFix/>
          </a:blip>
          <a:stretch>
            <a:fillRect/>
          </a:stretch>
        </p:blipFill>
        <p:spPr>
          <a:xfrm>
            <a:off x="5608975" y="7"/>
            <a:ext cx="3535025" cy="2508442"/>
          </a:xfrm>
          <a:prstGeom prst="rect">
            <a:avLst/>
          </a:prstGeom>
          <a:noFill/>
          <a:ln>
            <a:noFill/>
          </a:ln>
        </p:spPr>
      </p:pic>
      <p:sp>
        <p:nvSpPr>
          <p:cNvPr id="181" name="Google Shape;18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pic>
        <p:nvPicPr>
          <p:cNvPr id="182" name="Google Shape;182;p22"/>
          <p:cNvPicPr preferRelativeResize="0"/>
          <p:nvPr/>
        </p:nvPicPr>
        <p:blipFill>
          <a:blip r:embed="rId4">
            <a:alphaModFix/>
          </a:blip>
          <a:stretch>
            <a:fillRect/>
          </a:stretch>
        </p:blipFill>
        <p:spPr>
          <a:xfrm>
            <a:off x="5588948" y="2595125"/>
            <a:ext cx="3575076" cy="254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311700" y="445025"/>
            <a:ext cx="4260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Fire Burn Area Boolean</a:t>
            </a:r>
            <a:endParaRPr/>
          </a:p>
        </p:txBody>
      </p:sp>
      <p:sp>
        <p:nvSpPr>
          <p:cNvPr id="188" name="Google Shape;188;p23"/>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Used to test and train MLP models for each respective year</a:t>
            </a:r>
            <a:endParaRPr/>
          </a:p>
          <a:p>
            <a:pPr indent="-342900" lvl="0" marL="457200" rtl="0" algn="l">
              <a:spcBef>
                <a:spcPts val="0"/>
              </a:spcBef>
              <a:spcAft>
                <a:spcPts val="0"/>
              </a:spcAft>
              <a:buSzPts val="1800"/>
              <a:buChar char="●"/>
            </a:pPr>
            <a:r>
              <a:rPr lang="zh-CN"/>
              <a:t>Much larger burn area in 2021 than 2015</a:t>
            </a:r>
            <a:endParaRPr/>
          </a:p>
        </p:txBody>
      </p:sp>
      <p:pic>
        <p:nvPicPr>
          <p:cNvPr id="189" name="Google Shape;189;p23"/>
          <p:cNvPicPr preferRelativeResize="0"/>
          <p:nvPr/>
        </p:nvPicPr>
        <p:blipFill>
          <a:blip r:embed="rId3">
            <a:alphaModFix/>
          </a:blip>
          <a:stretch>
            <a:fillRect/>
          </a:stretch>
        </p:blipFill>
        <p:spPr>
          <a:xfrm>
            <a:off x="5837020" y="0"/>
            <a:ext cx="3306982" cy="2554350"/>
          </a:xfrm>
          <a:prstGeom prst="rect">
            <a:avLst/>
          </a:prstGeom>
          <a:noFill/>
          <a:ln>
            <a:noFill/>
          </a:ln>
        </p:spPr>
      </p:pic>
      <p:pic>
        <p:nvPicPr>
          <p:cNvPr id="190" name="Google Shape;190;p23"/>
          <p:cNvPicPr preferRelativeResize="0"/>
          <p:nvPr/>
        </p:nvPicPr>
        <p:blipFill>
          <a:blip r:embed="rId4">
            <a:alphaModFix/>
          </a:blip>
          <a:stretch>
            <a:fillRect/>
          </a:stretch>
        </p:blipFill>
        <p:spPr>
          <a:xfrm>
            <a:off x="5837024" y="2554350"/>
            <a:ext cx="3306976" cy="2543832"/>
          </a:xfrm>
          <a:prstGeom prst="rect">
            <a:avLst/>
          </a:prstGeom>
          <a:noFill/>
          <a:ln>
            <a:noFill/>
          </a:ln>
        </p:spPr>
      </p:pic>
      <p:sp>
        <p:nvSpPr>
          <p:cNvPr id="191" name="Google Shape;19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R</a:t>
            </a:r>
            <a:r>
              <a:rPr lang="zh-CN"/>
              <a:t>esults: MLP Classification</a:t>
            </a:r>
            <a:r>
              <a:rPr lang="zh-CN"/>
              <a:t> </a:t>
            </a:r>
            <a:endParaRPr/>
          </a:p>
        </p:txBody>
      </p:sp>
      <p:sp>
        <p:nvSpPr>
          <p:cNvPr id="197" name="Google Shape;197;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pSp>
        <p:nvGrpSpPr>
          <p:cNvPr id="198" name="Google Shape;198;p24"/>
          <p:cNvGrpSpPr/>
          <p:nvPr/>
        </p:nvGrpSpPr>
        <p:grpSpPr>
          <a:xfrm>
            <a:off x="159850" y="1296982"/>
            <a:ext cx="8824300" cy="3241383"/>
            <a:chOff x="3600" y="940850"/>
            <a:chExt cx="9132050" cy="3519799"/>
          </a:xfrm>
        </p:grpSpPr>
        <p:pic>
          <p:nvPicPr>
            <p:cNvPr id="199" name="Google Shape;199;p24"/>
            <p:cNvPicPr preferRelativeResize="0"/>
            <p:nvPr/>
          </p:nvPicPr>
          <p:blipFill>
            <a:blip r:embed="rId3">
              <a:alphaModFix/>
            </a:blip>
            <a:stretch>
              <a:fillRect/>
            </a:stretch>
          </p:blipFill>
          <p:spPr>
            <a:xfrm>
              <a:off x="4325825" y="940850"/>
              <a:ext cx="4809825" cy="3519799"/>
            </a:xfrm>
            <a:prstGeom prst="rect">
              <a:avLst/>
            </a:prstGeom>
            <a:noFill/>
            <a:ln>
              <a:noFill/>
            </a:ln>
          </p:spPr>
        </p:pic>
        <p:pic>
          <p:nvPicPr>
            <p:cNvPr id="200" name="Google Shape;200;p24"/>
            <p:cNvPicPr preferRelativeResize="0"/>
            <p:nvPr/>
          </p:nvPicPr>
          <p:blipFill rotWithShape="1">
            <a:blip r:embed="rId4">
              <a:alphaModFix/>
            </a:blip>
            <a:srcRect b="0" l="0" r="10063" t="0"/>
            <a:stretch/>
          </p:blipFill>
          <p:spPr>
            <a:xfrm>
              <a:off x="3600" y="940850"/>
              <a:ext cx="4325826" cy="3519799"/>
            </a:xfrm>
            <a:prstGeom prst="rect">
              <a:avLst/>
            </a:prstGeom>
            <a:noFill/>
            <a:ln>
              <a:noFill/>
            </a:ln>
          </p:spPr>
        </p:pic>
      </p:grpSp>
      <p:sp>
        <p:nvSpPr>
          <p:cNvPr id="201" name="Google Shape;2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311700" y="64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Results: MLP Performance</a:t>
            </a:r>
            <a:endParaRPr/>
          </a:p>
          <a:p>
            <a:pPr indent="0" lvl="0" marL="0" rtl="0" algn="l">
              <a:spcBef>
                <a:spcPts val="0"/>
              </a:spcBef>
              <a:spcAft>
                <a:spcPts val="0"/>
              </a:spcAft>
              <a:buNone/>
            </a:pPr>
            <a:r>
              <a:t/>
            </a:r>
            <a:endParaRPr/>
          </a:p>
        </p:txBody>
      </p:sp>
      <p:pic>
        <p:nvPicPr>
          <p:cNvPr id="207" name="Google Shape;207;p25"/>
          <p:cNvPicPr preferRelativeResize="0"/>
          <p:nvPr/>
        </p:nvPicPr>
        <p:blipFill>
          <a:blip r:embed="rId3">
            <a:alphaModFix/>
          </a:blip>
          <a:stretch>
            <a:fillRect/>
          </a:stretch>
        </p:blipFill>
        <p:spPr>
          <a:xfrm>
            <a:off x="4631775" y="3238493"/>
            <a:ext cx="4200525" cy="1448457"/>
          </a:xfrm>
          <a:prstGeom prst="rect">
            <a:avLst/>
          </a:prstGeom>
          <a:noFill/>
          <a:ln>
            <a:noFill/>
          </a:ln>
        </p:spPr>
      </p:pic>
      <p:pic>
        <p:nvPicPr>
          <p:cNvPr id="208" name="Google Shape;208;p25"/>
          <p:cNvPicPr preferRelativeResize="0"/>
          <p:nvPr/>
        </p:nvPicPr>
        <p:blipFill>
          <a:blip r:embed="rId4">
            <a:alphaModFix/>
          </a:blip>
          <a:stretch>
            <a:fillRect/>
          </a:stretch>
        </p:blipFill>
        <p:spPr>
          <a:xfrm>
            <a:off x="187875" y="1250725"/>
            <a:ext cx="4326963" cy="1889504"/>
          </a:xfrm>
          <a:prstGeom prst="rect">
            <a:avLst/>
          </a:prstGeom>
          <a:noFill/>
          <a:ln>
            <a:noFill/>
          </a:ln>
        </p:spPr>
      </p:pic>
      <p:pic>
        <p:nvPicPr>
          <p:cNvPr id="209" name="Google Shape;209;p25"/>
          <p:cNvPicPr preferRelativeResize="0"/>
          <p:nvPr/>
        </p:nvPicPr>
        <p:blipFill>
          <a:blip r:embed="rId5">
            <a:alphaModFix/>
          </a:blip>
          <a:stretch>
            <a:fillRect/>
          </a:stretch>
        </p:blipFill>
        <p:spPr>
          <a:xfrm>
            <a:off x="4641288" y="1242963"/>
            <a:ext cx="4333875" cy="1905000"/>
          </a:xfrm>
          <a:prstGeom prst="rect">
            <a:avLst/>
          </a:prstGeom>
          <a:noFill/>
          <a:ln>
            <a:noFill/>
          </a:ln>
        </p:spPr>
      </p:pic>
      <p:pic>
        <p:nvPicPr>
          <p:cNvPr id="210" name="Google Shape;210;p25"/>
          <p:cNvPicPr preferRelativeResize="0"/>
          <p:nvPr/>
        </p:nvPicPr>
        <p:blipFill>
          <a:blip r:embed="rId6">
            <a:alphaModFix/>
          </a:blip>
          <a:stretch>
            <a:fillRect/>
          </a:stretch>
        </p:blipFill>
        <p:spPr>
          <a:xfrm>
            <a:off x="197398" y="3214800"/>
            <a:ext cx="4326975" cy="1447904"/>
          </a:xfrm>
          <a:prstGeom prst="rect">
            <a:avLst/>
          </a:prstGeom>
          <a:noFill/>
          <a:ln>
            <a:noFill/>
          </a:ln>
        </p:spPr>
      </p:pic>
      <p:sp>
        <p:nvSpPr>
          <p:cNvPr id="211" name="Google Shape;211;p25"/>
          <p:cNvSpPr txBox="1"/>
          <p:nvPr/>
        </p:nvSpPr>
        <p:spPr>
          <a:xfrm>
            <a:off x="1733550" y="850525"/>
            <a:ext cx="70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CN">
                <a:latin typeface="Open Sans"/>
                <a:ea typeface="Open Sans"/>
                <a:cs typeface="Open Sans"/>
                <a:sym typeface="Open Sans"/>
              </a:rPr>
              <a:t>2015</a:t>
            </a:r>
            <a:endParaRPr b="1">
              <a:latin typeface="Open Sans"/>
              <a:ea typeface="Open Sans"/>
              <a:cs typeface="Open Sans"/>
              <a:sym typeface="Open Sans"/>
            </a:endParaRPr>
          </a:p>
        </p:txBody>
      </p:sp>
      <p:sp>
        <p:nvSpPr>
          <p:cNvPr id="212" name="Google Shape;212;p25"/>
          <p:cNvSpPr txBox="1"/>
          <p:nvPr/>
        </p:nvSpPr>
        <p:spPr>
          <a:xfrm>
            <a:off x="6305550" y="850525"/>
            <a:ext cx="70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CN">
                <a:latin typeface="Open Sans"/>
                <a:ea typeface="Open Sans"/>
                <a:cs typeface="Open Sans"/>
                <a:sym typeface="Open Sans"/>
              </a:rPr>
              <a:t>2021</a:t>
            </a:r>
            <a:endParaRPr b="1">
              <a:latin typeface="Open Sans"/>
              <a:ea typeface="Open Sans"/>
              <a:cs typeface="Open Sans"/>
              <a:sym typeface="Open Sans"/>
            </a:endParaRPr>
          </a:p>
        </p:txBody>
      </p:sp>
      <p:graphicFrame>
        <p:nvGraphicFramePr>
          <p:cNvPr id="213" name="Google Shape;213;p25"/>
          <p:cNvGraphicFramePr/>
          <p:nvPr/>
        </p:nvGraphicFramePr>
        <p:xfrm>
          <a:off x="241800" y="1941050"/>
          <a:ext cx="3000000" cy="3000000"/>
        </p:xfrm>
        <a:graphic>
          <a:graphicData uri="http://schemas.openxmlformats.org/drawingml/2006/table">
            <a:tbl>
              <a:tblPr>
                <a:noFill/>
                <a:tableStyleId>{104BF6C0-E192-4552-BE7E-8807FD22E0EE}</a:tableStyleId>
              </a:tblPr>
              <a:tblGrid>
                <a:gridCol w="1128575"/>
              </a:tblGrid>
              <a:tr h="220325">
                <a:tc>
                  <a:txBody>
                    <a:bodyPr/>
                    <a:lstStyle/>
                    <a:p>
                      <a:pPr indent="0" lvl="0" marL="0" rtl="0" algn="l">
                        <a:spcBef>
                          <a:spcPts val="0"/>
                        </a:spcBef>
                        <a:spcAft>
                          <a:spcPts val="0"/>
                        </a:spcAft>
                        <a:buNone/>
                      </a:pPr>
                      <a:r>
                        <a:rPr lang="zh-CN" sz="1100"/>
                        <a:t>Slope</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EVT</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Fire Density</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WUI Interface</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WUI Intermix</a:t>
                      </a:r>
                      <a:endParaRPr sz="1100"/>
                    </a:p>
                  </a:txBody>
                  <a:tcPr marT="18000" marB="18000" marR="91425" marL="90000">
                    <a:solidFill>
                      <a:schemeClr val="lt1"/>
                    </a:solidFill>
                  </a:tcPr>
                </a:tc>
              </a:tr>
            </a:tbl>
          </a:graphicData>
        </a:graphic>
      </p:graphicFrame>
      <p:graphicFrame>
        <p:nvGraphicFramePr>
          <p:cNvPr id="214" name="Google Shape;214;p25"/>
          <p:cNvGraphicFramePr/>
          <p:nvPr/>
        </p:nvGraphicFramePr>
        <p:xfrm>
          <a:off x="4699500" y="1941050"/>
          <a:ext cx="3000000" cy="3000000"/>
        </p:xfrm>
        <a:graphic>
          <a:graphicData uri="http://schemas.openxmlformats.org/drawingml/2006/table">
            <a:tbl>
              <a:tblPr>
                <a:noFill/>
                <a:tableStyleId>{104BF6C0-E192-4552-BE7E-8807FD22E0EE}</a:tableStyleId>
              </a:tblPr>
              <a:tblGrid>
                <a:gridCol w="1128575"/>
              </a:tblGrid>
              <a:tr h="220325">
                <a:tc>
                  <a:txBody>
                    <a:bodyPr/>
                    <a:lstStyle/>
                    <a:p>
                      <a:pPr indent="0" lvl="0" marL="0" rtl="0" algn="l">
                        <a:spcBef>
                          <a:spcPts val="0"/>
                        </a:spcBef>
                        <a:spcAft>
                          <a:spcPts val="0"/>
                        </a:spcAft>
                        <a:buNone/>
                      </a:pPr>
                      <a:r>
                        <a:rPr lang="zh-CN" sz="1100"/>
                        <a:t>Slope</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EVT</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Fire Density</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WUI Interface</a:t>
                      </a:r>
                      <a:endParaRPr sz="1100"/>
                    </a:p>
                  </a:txBody>
                  <a:tcPr marT="18000" marB="18000" marR="91425" marL="90000">
                    <a:solidFill>
                      <a:schemeClr val="lt1"/>
                    </a:solidFill>
                  </a:tcPr>
                </a:tc>
              </a:tr>
              <a:tr h="220325">
                <a:tc>
                  <a:txBody>
                    <a:bodyPr/>
                    <a:lstStyle/>
                    <a:p>
                      <a:pPr indent="0" lvl="0" marL="0" rtl="0" algn="l">
                        <a:spcBef>
                          <a:spcPts val="0"/>
                        </a:spcBef>
                        <a:spcAft>
                          <a:spcPts val="0"/>
                        </a:spcAft>
                        <a:buNone/>
                      </a:pPr>
                      <a:r>
                        <a:rPr lang="zh-CN" sz="1100"/>
                        <a:t>WUI Intermix</a:t>
                      </a:r>
                      <a:endParaRPr sz="1100"/>
                    </a:p>
                  </a:txBody>
                  <a:tcPr marT="18000" marB="18000" marR="91425" marL="90000">
                    <a:solidFill>
                      <a:schemeClr val="lt1"/>
                    </a:solidFill>
                  </a:tcPr>
                </a:tc>
              </a:tr>
            </a:tbl>
          </a:graphicData>
        </a:graphic>
      </p:graphicFrame>
      <p:sp>
        <p:nvSpPr>
          <p:cNvPr id="215" name="Google Shape;21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311700" y="445025"/>
            <a:ext cx="4260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Results: MLP Performance</a:t>
            </a:r>
            <a:endParaRPr/>
          </a:p>
        </p:txBody>
      </p:sp>
      <p:sp>
        <p:nvSpPr>
          <p:cNvPr id="221" name="Google Shape;221;p26"/>
          <p:cNvSpPr txBox="1"/>
          <p:nvPr>
            <p:ph idx="1" type="body"/>
          </p:nvPr>
        </p:nvSpPr>
        <p:spPr>
          <a:xfrm>
            <a:off x="114300" y="1266325"/>
            <a:ext cx="43815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81% and 77% accuracy rate for 2015 and 2021 models respectively</a:t>
            </a:r>
            <a:endParaRPr/>
          </a:p>
          <a:p>
            <a:pPr indent="-342900" lvl="0" marL="457200" rtl="0" algn="l">
              <a:spcBef>
                <a:spcPts val="0"/>
              </a:spcBef>
              <a:spcAft>
                <a:spcPts val="0"/>
              </a:spcAft>
              <a:buSzPts val="1800"/>
              <a:buChar char="●"/>
            </a:pPr>
            <a:r>
              <a:rPr lang="zh-CN"/>
              <a:t>2021 performed much worse most of the time</a:t>
            </a:r>
            <a:endParaRPr/>
          </a:p>
          <a:p>
            <a:pPr indent="-342900" lvl="0" marL="457200" rtl="0" algn="l">
              <a:spcBef>
                <a:spcPts val="0"/>
              </a:spcBef>
              <a:spcAft>
                <a:spcPts val="0"/>
              </a:spcAft>
              <a:buSzPts val="1800"/>
              <a:buChar char="●"/>
            </a:pPr>
            <a:r>
              <a:rPr lang="zh-CN"/>
              <a:t>Misleading TOC- 2021 hit intensity much higher because more burned area = more hits</a:t>
            </a:r>
            <a:endParaRPr/>
          </a:p>
          <a:p>
            <a:pPr indent="-342900" lvl="0" marL="457200" rtl="0" algn="l">
              <a:spcBef>
                <a:spcPts val="0"/>
              </a:spcBef>
              <a:spcAft>
                <a:spcPts val="0"/>
              </a:spcAft>
              <a:buSzPts val="1800"/>
              <a:buChar char="●"/>
            </a:pPr>
            <a:r>
              <a:rPr lang="zh-CN"/>
              <a:t>Better to overpredict- high false alarm rate</a:t>
            </a:r>
            <a:endParaRPr/>
          </a:p>
        </p:txBody>
      </p:sp>
      <p:pic>
        <p:nvPicPr>
          <p:cNvPr id="222" name="Google Shape;222;p26"/>
          <p:cNvPicPr preferRelativeResize="0"/>
          <p:nvPr/>
        </p:nvPicPr>
        <p:blipFill rotWithShape="1">
          <a:blip r:embed="rId3">
            <a:alphaModFix/>
          </a:blip>
          <a:srcRect b="2988" l="2790" r="3585" t="3632"/>
          <a:stretch/>
        </p:blipFill>
        <p:spPr>
          <a:xfrm>
            <a:off x="4572000" y="323850"/>
            <a:ext cx="4476749" cy="4371975"/>
          </a:xfrm>
          <a:prstGeom prst="rect">
            <a:avLst/>
          </a:prstGeom>
          <a:noFill/>
          <a:ln>
            <a:noFill/>
          </a:ln>
        </p:spPr>
      </p:pic>
      <p:sp>
        <p:nvSpPr>
          <p:cNvPr id="223" name="Google Shape;22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Discussion and Conclusion </a:t>
            </a:r>
            <a:endParaRPr/>
          </a:p>
        </p:txBody>
      </p:sp>
      <p:sp>
        <p:nvSpPr>
          <p:cNvPr id="229" name="Google Shape;229;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Drivers: Watershed Fire Density consistently most influential for 2015; WUI followed by Slope in 2021; EVT Evidence Likelihood consistently low or lowest both years for most model runs</a:t>
            </a:r>
            <a:endParaRPr/>
          </a:p>
          <a:p>
            <a:pPr indent="-342900" lvl="0" marL="457200" rtl="0" algn="l">
              <a:spcBef>
                <a:spcPts val="0"/>
              </a:spcBef>
              <a:spcAft>
                <a:spcPts val="0"/>
              </a:spcAft>
              <a:buSzPts val="1800"/>
              <a:buChar char="●"/>
            </a:pPr>
            <a:r>
              <a:rPr lang="zh-CN"/>
              <a:t>EVT methodology flawed: should have used additive area like Fire Density, using total area covered causes shift when new vegetation types burn</a:t>
            </a:r>
            <a:endParaRPr/>
          </a:p>
          <a:p>
            <a:pPr indent="-317500" lvl="1" marL="914400" rtl="0" algn="l">
              <a:spcBef>
                <a:spcPts val="0"/>
              </a:spcBef>
              <a:spcAft>
                <a:spcPts val="0"/>
              </a:spcAft>
              <a:buSzPts val="1400"/>
              <a:buChar char="○"/>
            </a:pPr>
            <a:r>
              <a:rPr lang="zh-CN"/>
              <a:t>change in likelihood allocation suggests changing fire regimes, veg type susceptibility</a:t>
            </a:r>
            <a:endParaRPr/>
          </a:p>
          <a:p>
            <a:pPr indent="-342900" lvl="0" marL="457200" rtl="0" algn="l">
              <a:spcBef>
                <a:spcPts val="0"/>
              </a:spcBef>
              <a:spcAft>
                <a:spcPts val="0"/>
              </a:spcAft>
              <a:buSzPts val="1800"/>
              <a:buChar char="●"/>
            </a:pPr>
            <a:r>
              <a:rPr lang="zh-CN"/>
              <a:t>WUI driver in 2021 could suggest more human ignition, need for 2020 data because WUI likely expanded since 2010</a:t>
            </a:r>
            <a:endParaRPr/>
          </a:p>
          <a:p>
            <a:pPr indent="-342900" lvl="0" marL="457200" rtl="0" algn="l">
              <a:spcBef>
                <a:spcPts val="0"/>
              </a:spcBef>
              <a:spcAft>
                <a:spcPts val="0"/>
              </a:spcAft>
              <a:buSzPts val="1800"/>
              <a:buChar char="●"/>
            </a:pPr>
            <a:r>
              <a:rPr lang="zh-CN"/>
              <a:t>Further study </a:t>
            </a:r>
            <a:r>
              <a:rPr lang="zh-CN"/>
              <a:t>should incorporate non-static variables like Evaporative Stress Index, Normalized Difference Moisture Index etc</a:t>
            </a:r>
            <a:endParaRPr/>
          </a:p>
        </p:txBody>
      </p:sp>
      <p:sp>
        <p:nvSpPr>
          <p:cNvPr id="230" name="Google Shape;23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230250" y="1904100"/>
            <a:ext cx="8683500" cy="1335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zh-CN" sz="7100"/>
              <a:t>Thank You for Listening!</a:t>
            </a:r>
            <a:endParaRPr sz="7100"/>
          </a:p>
        </p:txBody>
      </p:sp>
      <p:sp>
        <p:nvSpPr>
          <p:cNvPr id="236" name="Google Shape;23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311700" y="735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References</a:t>
            </a:r>
            <a:endParaRPr/>
          </a:p>
        </p:txBody>
      </p:sp>
      <p:sp>
        <p:nvSpPr>
          <p:cNvPr id="242" name="Google Shape;242;p29"/>
          <p:cNvSpPr txBox="1"/>
          <p:nvPr>
            <p:ph idx="1" type="body"/>
          </p:nvPr>
        </p:nvSpPr>
        <p:spPr>
          <a:xfrm>
            <a:off x="311700" y="733425"/>
            <a:ext cx="8520600" cy="3835500"/>
          </a:xfrm>
          <a:prstGeom prst="rect">
            <a:avLst/>
          </a:prstGeom>
        </p:spPr>
        <p:txBody>
          <a:bodyPr anchorCtr="0" anchor="t" bIns="91425" lIns="91425" spcFirstLastPara="1" rIns="91425" wrap="square" tIns="91425">
            <a:normAutofit/>
          </a:bodyPr>
          <a:lstStyle/>
          <a:p>
            <a:pPr indent="-342900" lvl="0" marL="342900" rtl="0" algn="l">
              <a:spcBef>
                <a:spcPts val="1200"/>
              </a:spcBef>
              <a:spcAft>
                <a:spcPts val="0"/>
              </a:spcAft>
              <a:buNone/>
            </a:pPr>
            <a:r>
              <a:rPr lang="zh-CN" sz="1200">
                <a:solidFill>
                  <a:srgbClr val="000000"/>
                </a:solidFill>
                <a:latin typeface="Times New Roman"/>
                <a:ea typeface="Times New Roman"/>
                <a:cs typeface="Times New Roman"/>
                <a:sym typeface="Times New Roman"/>
              </a:rPr>
              <a:t>Burkholder, B., Freyberg, F., Hiatt, J., &amp; Schuetze, C. (2022). NASA DEVELOP Idaho Wildfire Project. DEVELOP Idaho Node, Summer 2022.</a:t>
            </a:r>
            <a:endParaRPr sz="1200">
              <a:solidFill>
                <a:srgbClr val="000000"/>
              </a:solidFill>
              <a:latin typeface="Times New Roman"/>
              <a:ea typeface="Times New Roman"/>
              <a:cs typeface="Times New Roman"/>
              <a:sym typeface="Times New Roman"/>
            </a:endParaRPr>
          </a:p>
          <a:p>
            <a:pPr indent="-342900" lvl="0" marL="342900" rtl="0" algn="l">
              <a:spcBef>
                <a:spcPts val="1200"/>
              </a:spcBef>
              <a:spcAft>
                <a:spcPts val="0"/>
              </a:spcAft>
              <a:buNone/>
            </a:pPr>
            <a:r>
              <a:rPr lang="zh-CN" sz="1200">
                <a:solidFill>
                  <a:srgbClr val="000000"/>
                </a:solidFill>
                <a:latin typeface="Times New Roman"/>
                <a:ea typeface="Times New Roman"/>
                <a:cs typeface="Times New Roman"/>
                <a:sym typeface="Times New Roman"/>
              </a:rPr>
              <a:t>Jain, P., Coogan, S. C. P., Subramanian, S. G., Crowley, M., Taylor, S., &amp; Flannigan, M. D. (2020). A review of Machine Learning Applications in wildfire science and management. </a:t>
            </a:r>
            <a:r>
              <a:rPr i="1" lang="zh-CN" sz="1200">
                <a:solidFill>
                  <a:srgbClr val="000000"/>
                </a:solidFill>
                <a:latin typeface="Times New Roman"/>
                <a:ea typeface="Times New Roman"/>
                <a:cs typeface="Times New Roman"/>
                <a:sym typeface="Times New Roman"/>
              </a:rPr>
              <a:t>Environmental Reviews</a:t>
            </a:r>
            <a:r>
              <a:rPr lang="zh-CN" sz="1200">
                <a:solidFill>
                  <a:srgbClr val="000000"/>
                </a:solidFill>
                <a:latin typeface="Times New Roman"/>
                <a:ea typeface="Times New Roman"/>
                <a:cs typeface="Times New Roman"/>
                <a:sym typeface="Times New Roman"/>
              </a:rPr>
              <a:t>, </a:t>
            </a:r>
            <a:r>
              <a:rPr i="1" lang="zh-CN" sz="1200">
                <a:solidFill>
                  <a:srgbClr val="000000"/>
                </a:solidFill>
                <a:latin typeface="Times New Roman"/>
                <a:ea typeface="Times New Roman"/>
                <a:cs typeface="Times New Roman"/>
                <a:sym typeface="Times New Roman"/>
              </a:rPr>
              <a:t>28</a:t>
            </a:r>
            <a:r>
              <a:rPr lang="zh-CN" sz="1200">
                <a:solidFill>
                  <a:srgbClr val="000000"/>
                </a:solidFill>
                <a:latin typeface="Times New Roman"/>
                <a:ea typeface="Times New Roman"/>
                <a:cs typeface="Times New Roman"/>
                <a:sym typeface="Times New Roman"/>
              </a:rPr>
              <a:t>(4), 478–505.</a:t>
            </a:r>
            <a:r>
              <a:rPr lang="zh-CN" sz="1200">
                <a:solidFill>
                  <a:srgbClr val="000000"/>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zh-CN" sz="1200" u="sng">
                <a:solidFill>
                  <a:schemeClr val="hlink"/>
                </a:solidFill>
                <a:latin typeface="Times New Roman"/>
                <a:ea typeface="Times New Roman"/>
                <a:cs typeface="Times New Roman"/>
                <a:sym typeface="Times New Roman"/>
                <a:hlinkClick r:id="rId4"/>
              </a:rPr>
              <a:t>https://doi.org/10.1139/er-2020-0019</a:t>
            </a:r>
            <a:endParaRPr sz="1200" u="sng">
              <a:solidFill>
                <a:schemeClr val="hlink"/>
              </a:solidFill>
              <a:latin typeface="Times New Roman"/>
              <a:ea typeface="Times New Roman"/>
              <a:cs typeface="Times New Roman"/>
              <a:sym typeface="Times New Roman"/>
            </a:endParaRPr>
          </a:p>
          <a:p>
            <a:pPr indent="-342900" lvl="0" marL="342900" rtl="0" algn="l">
              <a:spcBef>
                <a:spcPts val="1200"/>
              </a:spcBef>
              <a:spcAft>
                <a:spcPts val="0"/>
              </a:spcAft>
              <a:buNone/>
            </a:pPr>
            <a:r>
              <a:rPr lang="zh-CN" sz="1200">
                <a:solidFill>
                  <a:srgbClr val="000000"/>
                </a:solidFill>
                <a:latin typeface="Times New Roman"/>
                <a:ea typeface="Times New Roman"/>
                <a:cs typeface="Times New Roman"/>
                <a:sym typeface="Times New Roman"/>
              </a:rPr>
              <a:t>Oliveira, S., Rocha, J., &amp; Sá, A. (2021). Wildfire risk modeling. </a:t>
            </a:r>
            <a:r>
              <a:rPr i="1" lang="zh-CN" sz="1200">
                <a:solidFill>
                  <a:srgbClr val="000000"/>
                </a:solidFill>
                <a:latin typeface="Times New Roman"/>
                <a:ea typeface="Times New Roman"/>
                <a:cs typeface="Times New Roman"/>
                <a:sym typeface="Times New Roman"/>
              </a:rPr>
              <a:t>Current Opinion in Environmental Science &amp; Health</a:t>
            </a:r>
            <a:r>
              <a:rPr lang="zh-CN" sz="1200">
                <a:solidFill>
                  <a:srgbClr val="000000"/>
                </a:solidFill>
                <a:latin typeface="Times New Roman"/>
                <a:ea typeface="Times New Roman"/>
                <a:cs typeface="Times New Roman"/>
                <a:sym typeface="Times New Roman"/>
              </a:rPr>
              <a:t>, </a:t>
            </a:r>
            <a:r>
              <a:rPr i="1" lang="zh-CN" sz="1200">
                <a:solidFill>
                  <a:srgbClr val="000000"/>
                </a:solidFill>
                <a:latin typeface="Times New Roman"/>
                <a:ea typeface="Times New Roman"/>
                <a:cs typeface="Times New Roman"/>
                <a:sym typeface="Times New Roman"/>
              </a:rPr>
              <a:t>23</a:t>
            </a:r>
            <a:r>
              <a:rPr lang="zh-CN" sz="1200">
                <a:solidFill>
                  <a:srgbClr val="000000"/>
                </a:solidFill>
                <a:latin typeface="Times New Roman"/>
                <a:ea typeface="Times New Roman"/>
                <a:cs typeface="Times New Roman"/>
                <a:sym typeface="Times New Roman"/>
              </a:rPr>
              <a:t>.</a:t>
            </a:r>
            <a:r>
              <a:rPr lang="zh-CN" sz="1200">
                <a:solidFill>
                  <a:srgbClr val="000000"/>
                </a:solidFill>
                <a:uFill>
                  <a:noFill/>
                </a:uFill>
                <a:latin typeface="Times New Roman"/>
                <a:ea typeface="Times New Roman"/>
                <a:cs typeface="Times New Roman"/>
                <a:sym typeface="Times New Roman"/>
                <a:hlinkClick r:id="rId5">
                  <a:extLst>
                    <a:ext uri="{A12FA001-AC4F-418D-AE19-62706E023703}">
                      <ahyp:hlinkClr val="tx"/>
                    </a:ext>
                  </a:extLst>
                </a:hlinkClick>
              </a:rPr>
              <a:t> </a:t>
            </a:r>
            <a:r>
              <a:rPr lang="zh-CN" sz="1200" u="sng">
                <a:solidFill>
                  <a:schemeClr val="hlink"/>
                </a:solidFill>
                <a:latin typeface="Times New Roman"/>
                <a:ea typeface="Times New Roman"/>
                <a:cs typeface="Times New Roman"/>
                <a:sym typeface="Times New Roman"/>
                <a:hlinkClick r:id="rId6"/>
              </a:rPr>
              <a:t>https://doi.org/10.1016/j.coesh.2021.100274</a:t>
            </a:r>
            <a:endParaRPr sz="1100">
              <a:solidFill>
                <a:srgbClr val="000000"/>
              </a:solidFill>
              <a:latin typeface="Arial"/>
              <a:ea typeface="Arial"/>
              <a:cs typeface="Arial"/>
              <a:sym typeface="Arial"/>
            </a:endParaRPr>
          </a:p>
          <a:p>
            <a:pPr indent="-342900" lvl="0" marL="342900" rtl="0" algn="l">
              <a:spcBef>
                <a:spcPts val="1200"/>
              </a:spcBef>
              <a:spcAft>
                <a:spcPts val="0"/>
              </a:spcAft>
              <a:buNone/>
            </a:pPr>
            <a:r>
              <a:rPr lang="zh-CN" sz="1200">
                <a:solidFill>
                  <a:srgbClr val="000000"/>
                </a:solidFill>
                <a:latin typeface="Times New Roman"/>
                <a:ea typeface="Times New Roman"/>
                <a:cs typeface="Times New Roman"/>
                <a:sym typeface="Times New Roman"/>
              </a:rPr>
              <a:t>Radeloff, V. C., Helmers, D. P., Kramer, H. A., Mockrin, M. H., Alexandre, P. M., Bar-Massada, A., Butsic, V., Hawbaker, T. J., Martinuzzi, S., Syphard, A. D., &amp; Stewart, S. I. (2018). Rapid growth of the US wildland-urban interface raises wildfire risk. </a:t>
            </a:r>
            <a:r>
              <a:rPr i="1" lang="zh-CN" sz="1200">
                <a:solidFill>
                  <a:srgbClr val="000000"/>
                </a:solidFill>
                <a:latin typeface="Times New Roman"/>
                <a:ea typeface="Times New Roman"/>
                <a:cs typeface="Times New Roman"/>
                <a:sym typeface="Times New Roman"/>
              </a:rPr>
              <a:t>Proceedings of the National Academy of Sciences</a:t>
            </a:r>
            <a:r>
              <a:rPr lang="zh-CN" sz="1200">
                <a:solidFill>
                  <a:srgbClr val="000000"/>
                </a:solidFill>
                <a:latin typeface="Times New Roman"/>
                <a:ea typeface="Times New Roman"/>
                <a:cs typeface="Times New Roman"/>
                <a:sym typeface="Times New Roman"/>
              </a:rPr>
              <a:t>, </a:t>
            </a:r>
            <a:r>
              <a:rPr i="1" lang="zh-CN" sz="1200">
                <a:solidFill>
                  <a:srgbClr val="000000"/>
                </a:solidFill>
                <a:latin typeface="Times New Roman"/>
                <a:ea typeface="Times New Roman"/>
                <a:cs typeface="Times New Roman"/>
                <a:sym typeface="Times New Roman"/>
              </a:rPr>
              <a:t>115</a:t>
            </a:r>
            <a:r>
              <a:rPr lang="zh-CN" sz="1200">
                <a:solidFill>
                  <a:srgbClr val="000000"/>
                </a:solidFill>
                <a:latin typeface="Times New Roman"/>
                <a:ea typeface="Times New Roman"/>
                <a:cs typeface="Times New Roman"/>
                <a:sym typeface="Times New Roman"/>
              </a:rPr>
              <a:t>(13), 3314–3319. </a:t>
            </a:r>
            <a:r>
              <a:rPr lang="zh-CN" sz="1200" u="sng">
                <a:solidFill>
                  <a:schemeClr val="hlink"/>
                </a:solidFill>
                <a:latin typeface="Times New Roman"/>
                <a:ea typeface="Times New Roman"/>
                <a:cs typeface="Times New Roman"/>
                <a:sym typeface="Times New Roman"/>
                <a:hlinkClick r:id="rId7"/>
              </a:rPr>
              <a:t>https://doi.org/10.1073/pnas.1718850115</a:t>
            </a:r>
            <a:endParaRPr sz="1200">
              <a:solidFill>
                <a:srgbClr val="000000"/>
              </a:solidFill>
              <a:latin typeface="Times New Roman"/>
              <a:ea typeface="Times New Roman"/>
              <a:cs typeface="Times New Roman"/>
              <a:sym typeface="Times New Roman"/>
            </a:endParaRPr>
          </a:p>
          <a:p>
            <a:pPr indent="-342900" lvl="0" marL="342900" rtl="0" algn="l">
              <a:spcBef>
                <a:spcPts val="1200"/>
              </a:spcBef>
              <a:spcAft>
                <a:spcPts val="0"/>
              </a:spcAft>
              <a:buNone/>
            </a:pPr>
            <a:r>
              <a:t/>
            </a:r>
            <a:endParaRPr sz="1200" u="sng">
              <a:solidFill>
                <a:schemeClr val="hlink"/>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43" name="Google Shape;24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Introduction</a:t>
            </a:r>
            <a:r>
              <a:rPr lang="zh-CN"/>
              <a:t> </a:t>
            </a:r>
            <a:endParaRPr/>
          </a:p>
        </p:txBody>
      </p:sp>
      <p:sp>
        <p:nvSpPr>
          <p:cNvPr id="74" name="Google Shape;74;p14"/>
          <p:cNvSpPr txBox="1"/>
          <p:nvPr>
            <p:ph idx="1" type="body"/>
          </p:nvPr>
        </p:nvSpPr>
        <p:spPr>
          <a:xfrm>
            <a:off x="0" y="1295525"/>
            <a:ext cx="57384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The frequency of wildfires in the western United States is increasing due to climate change (Oliveira &amp; Sá, 2021)</a:t>
            </a:r>
            <a:endParaRPr/>
          </a:p>
          <a:p>
            <a:pPr indent="-342900" lvl="0" marL="457200" rtl="0" algn="l">
              <a:spcBef>
                <a:spcPts val="0"/>
              </a:spcBef>
              <a:spcAft>
                <a:spcPts val="0"/>
              </a:spcAft>
              <a:buSzPts val="1800"/>
              <a:buChar char="●"/>
            </a:pPr>
            <a:r>
              <a:rPr lang="zh-CN"/>
              <a:t>Wildfires are a natural occurrence that can be nearly impossible to stop and challenging to control, and frequent forest wildfires have devastated the planet</a:t>
            </a:r>
            <a:endParaRPr/>
          </a:p>
          <a:p>
            <a:pPr indent="-342900" lvl="0" marL="457200" rtl="0" algn="l">
              <a:spcBef>
                <a:spcPts val="0"/>
              </a:spcBef>
              <a:spcAft>
                <a:spcPts val="0"/>
              </a:spcAft>
              <a:buSzPts val="1800"/>
              <a:buChar char="●"/>
            </a:pPr>
            <a:r>
              <a:rPr lang="zh-CN"/>
              <a:t>Our study aims to collect and analyze variables related to wildfire risk, and use neural network multi-layer-perceptron to predict burn area</a:t>
            </a:r>
            <a:endParaRPr/>
          </a:p>
        </p:txBody>
      </p:sp>
      <p:pic>
        <p:nvPicPr>
          <p:cNvPr id="75" name="Google Shape;75;p14"/>
          <p:cNvPicPr preferRelativeResize="0"/>
          <p:nvPr/>
        </p:nvPicPr>
        <p:blipFill>
          <a:blip r:embed="rId3">
            <a:alphaModFix/>
          </a:blip>
          <a:stretch>
            <a:fillRect/>
          </a:stretch>
        </p:blipFill>
        <p:spPr>
          <a:xfrm>
            <a:off x="5738400" y="1219888"/>
            <a:ext cx="3405600" cy="2703734"/>
          </a:xfrm>
          <a:prstGeom prst="rect">
            <a:avLst/>
          </a:prstGeom>
          <a:noFill/>
          <a:ln>
            <a:noFill/>
          </a:ln>
        </p:spPr>
      </p:pic>
      <p:sp>
        <p:nvSpPr>
          <p:cNvPr id="76" name="Google Shape;76;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Study Area</a:t>
            </a:r>
            <a:endParaRPr/>
          </a:p>
        </p:txBody>
      </p:sp>
      <p:sp>
        <p:nvSpPr>
          <p:cNvPr id="82" name="Google Shape;82;p15"/>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This study is looking at the state of Colorado</a:t>
            </a:r>
            <a:endParaRPr/>
          </a:p>
          <a:p>
            <a:pPr indent="-342900" lvl="0" marL="457200" rtl="0" algn="l">
              <a:spcBef>
                <a:spcPts val="0"/>
              </a:spcBef>
              <a:spcAft>
                <a:spcPts val="0"/>
              </a:spcAft>
              <a:buSzPts val="1800"/>
              <a:buChar char="●"/>
            </a:pPr>
            <a:r>
              <a:rPr lang="zh-CN"/>
              <a:t>Colorado has the highest peak in the Rocky Mountains</a:t>
            </a:r>
            <a:endParaRPr/>
          </a:p>
          <a:p>
            <a:pPr indent="-342900" lvl="0" marL="457200" rtl="0" algn="l">
              <a:spcBef>
                <a:spcPts val="0"/>
              </a:spcBef>
              <a:spcAft>
                <a:spcPts val="0"/>
              </a:spcAft>
              <a:buSzPts val="1800"/>
              <a:buChar char="●"/>
            </a:pPr>
            <a:r>
              <a:rPr lang="zh-CN"/>
              <a:t>Colorado is severely impacted by climate change as temperatures rise and available water resources diminish</a:t>
            </a:r>
            <a:endParaRPr/>
          </a:p>
        </p:txBody>
      </p:sp>
      <p:pic>
        <p:nvPicPr>
          <p:cNvPr id="83" name="Google Shape;83;p15"/>
          <p:cNvPicPr preferRelativeResize="0"/>
          <p:nvPr/>
        </p:nvPicPr>
        <p:blipFill>
          <a:blip r:embed="rId3">
            <a:alphaModFix/>
          </a:blip>
          <a:stretch>
            <a:fillRect/>
          </a:stretch>
        </p:blipFill>
        <p:spPr>
          <a:xfrm>
            <a:off x="4724400" y="1304825"/>
            <a:ext cx="4267201" cy="3152858"/>
          </a:xfrm>
          <a:prstGeom prst="rect">
            <a:avLst/>
          </a:prstGeom>
          <a:noFill/>
          <a:ln>
            <a:noFill/>
          </a:ln>
        </p:spPr>
      </p:pic>
      <p:sp>
        <p:nvSpPr>
          <p:cNvPr id="84" name="Google Shape;8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p:nvPr/>
        </p:nvSpPr>
        <p:spPr>
          <a:xfrm>
            <a:off x="7016825" y="590550"/>
            <a:ext cx="1977000" cy="42006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4711850" y="590550"/>
            <a:ext cx="2304000" cy="4200600"/>
          </a:xfrm>
          <a:prstGeom prst="rect">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2406875" y="590550"/>
            <a:ext cx="2304000" cy="420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76200" y="590550"/>
            <a:ext cx="2337900" cy="42006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311700" y="-722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Method Outline</a:t>
            </a:r>
            <a:endParaRPr/>
          </a:p>
        </p:txBody>
      </p:sp>
      <p:sp>
        <p:nvSpPr>
          <p:cNvPr id="94" name="Google Shape;94;p16"/>
          <p:cNvSpPr/>
          <p:nvPr/>
        </p:nvSpPr>
        <p:spPr>
          <a:xfrm>
            <a:off x="2572925" y="2596900"/>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Summarize Pre-Study Year Fire Area in Watersheds</a:t>
            </a:r>
            <a:endParaRPr sz="1100">
              <a:solidFill>
                <a:srgbClr val="FFFFFF"/>
              </a:solidFill>
              <a:latin typeface="Roboto"/>
              <a:ea typeface="Roboto"/>
              <a:cs typeface="Roboto"/>
              <a:sym typeface="Roboto"/>
            </a:endParaRPr>
          </a:p>
        </p:txBody>
      </p:sp>
      <p:sp>
        <p:nvSpPr>
          <p:cNvPr id="95" name="Google Shape;95;p16"/>
          <p:cNvSpPr/>
          <p:nvPr/>
        </p:nvSpPr>
        <p:spPr>
          <a:xfrm>
            <a:off x="240850" y="1223738"/>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Aspect and Slope in GEE</a:t>
            </a:r>
            <a:endParaRPr sz="1100">
              <a:solidFill>
                <a:srgbClr val="FFFFFF"/>
              </a:solidFill>
              <a:latin typeface="Roboto"/>
              <a:ea typeface="Roboto"/>
              <a:cs typeface="Roboto"/>
              <a:sym typeface="Roboto"/>
            </a:endParaRPr>
          </a:p>
        </p:txBody>
      </p:sp>
      <p:sp>
        <p:nvSpPr>
          <p:cNvPr id="96" name="Google Shape;96;p16"/>
          <p:cNvSpPr/>
          <p:nvPr/>
        </p:nvSpPr>
        <p:spPr>
          <a:xfrm>
            <a:off x="240850" y="1910313"/>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LANDFIRE Existing Vegetation Types</a:t>
            </a:r>
            <a:endParaRPr sz="1100">
              <a:solidFill>
                <a:srgbClr val="FFFFFF"/>
              </a:solidFill>
              <a:latin typeface="Roboto"/>
              <a:ea typeface="Roboto"/>
              <a:cs typeface="Roboto"/>
              <a:sym typeface="Roboto"/>
            </a:endParaRPr>
          </a:p>
        </p:txBody>
      </p:sp>
      <p:sp>
        <p:nvSpPr>
          <p:cNvPr id="97" name="Google Shape;97;p16"/>
          <p:cNvSpPr/>
          <p:nvPr/>
        </p:nvSpPr>
        <p:spPr>
          <a:xfrm>
            <a:off x="240850" y="2596888"/>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USGS Watershed Boundary HU 12 Dataset</a:t>
            </a:r>
            <a:endParaRPr sz="1100">
              <a:solidFill>
                <a:srgbClr val="FFFFFF"/>
              </a:solidFill>
              <a:latin typeface="Roboto"/>
              <a:ea typeface="Roboto"/>
              <a:cs typeface="Roboto"/>
              <a:sym typeface="Roboto"/>
            </a:endParaRPr>
          </a:p>
        </p:txBody>
      </p:sp>
      <p:sp>
        <p:nvSpPr>
          <p:cNvPr id="98" name="Google Shape;98;p16"/>
          <p:cNvSpPr/>
          <p:nvPr/>
        </p:nvSpPr>
        <p:spPr>
          <a:xfrm>
            <a:off x="240850" y="3969288"/>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ISU Historic Fires Database 1950-2021</a:t>
            </a:r>
            <a:endParaRPr sz="1100">
              <a:solidFill>
                <a:srgbClr val="FFFFFF"/>
              </a:solidFill>
              <a:latin typeface="Roboto"/>
              <a:ea typeface="Roboto"/>
              <a:cs typeface="Roboto"/>
              <a:sym typeface="Roboto"/>
            </a:endParaRPr>
          </a:p>
        </p:txBody>
      </p:sp>
      <p:sp>
        <p:nvSpPr>
          <p:cNvPr id="99" name="Google Shape;99;p16"/>
          <p:cNvSpPr/>
          <p:nvPr/>
        </p:nvSpPr>
        <p:spPr>
          <a:xfrm>
            <a:off x="240850" y="3283088"/>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SILVIS Lab Wildland-Urban Interface 2010</a:t>
            </a:r>
            <a:endParaRPr sz="1100">
              <a:solidFill>
                <a:srgbClr val="FFFFFF"/>
              </a:solidFill>
              <a:latin typeface="Roboto"/>
              <a:ea typeface="Roboto"/>
              <a:cs typeface="Roboto"/>
              <a:sym typeface="Roboto"/>
            </a:endParaRPr>
          </a:p>
        </p:txBody>
      </p:sp>
      <p:sp>
        <p:nvSpPr>
          <p:cNvPr id="100" name="Google Shape;100;p16"/>
          <p:cNvSpPr/>
          <p:nvPr/>
        </p:nvSpPr>
        <p:spPr>
          <a:xfrm>
            <a:off x="2572925" y="328347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Calculate Distance Surfaces</a:t>
            </a:r>
            <a:endParaRPr sz="1100">
              <a:solidFill>
                <a:srgbClr val="FFFFFF"/>
              </a:solidFill>
              <a:latin typeface="Roboto"/>
              <a:ea typeface="Roboto"/>
              <a:cs typeface="Roboto"/>
              <a:sym typeface="Roboto"/>
            </a:endParaRPr>
          </a:p>
        </p:txBody>
      </p:sp>
      <p:sp>
        <p:nvSpPr>
          <p:cNvPr id="101" name="Google Shape;101;p16"/>
          <p:cNvSpPr/>
          <p:nvPr/>
        </p:nvSpPr>
        <p:spPr>
          <a:xfrm>
            <a:off x="2572925" y="3970050"/>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Create Boolean Images for 2015 and 2021 Study Years</a:t>
            </a:r>
            <a:endParaRPr sz="1100">
              <a:solidFill>
                <a:srgbClr val="FFFFFF"/>
              </a:solidFill>
              <a:latin typeface="Roboto"/>
              <a:ea typeface="Roboto"/>
              <a:cs typeface="Roboto"/>
              <a:sym typeface="Roboto"/>
            </a:endParaRPr>
          </a:p>
        </p:txBody>
      </p:sp>
      <p:sp>
        <p:nvSpPr>
          <p:cNvPr id="102" name="Google Shape;102;p16"/>
          <p:cNvSpPr/>
          <p:nvPr/>
        </p:nvSpPr>
        <p:spPr>
          <a:xfrm>
            <a:off x="2572925" y="191032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Summarize Classes and Create Evidence Likelihoods</a:t>
            </a:r>
            <a:endParaRPr sz="1100">
              <a:solidFill>
                <a:srgbClr val="FFFFFF"/>
              </a:solidFill>
              <a:latin typeface="Roboto"/>
              <a:ea typeface="Roboto"/>
              <a:cs typeface="Roboto"/>
              <a:sym typeface="Roboto"/>
            </a:endParaRPr>
          </a:p>
        </p:txBody>
      </p:sp>
      <p:sp>
        <p:nvSpPr>
          <p:cNvPr id="103" name="Google Shape;103;p16"/>
          <p:cNvSpPr/>
          <p:nvPr/>
        </p:nvSpPr>
        <p:spPr>
          <a:xfrm>
            <a:off x="4868450" y="3970050"/>
            <a:ext cx="2020500" cy="5253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2015 and 2021 Boolean Fire Image for Testing / Training</a:t>
            </a:r>
            <a:endParaRPr sz="1100">
              <a:solidFill>
                <a:srgbClr val="FFFFFF"/>
              </a:solidFill>
              <a:latin typeface="Roboto"/>
              <a:ea typeface="Roboto"/>
              <a:cs typeface="Roboto"/>
              <a:sym typeface="Roboto"/>
            </a:endParaRPr>
          </a:p>
        </p:txBody>
      </p:sp>
      <p:sp>
        <p:nvSpPr>
          <p:cNvPr id="104" name="Google Shape;104;p16"/>
          <p:cNvSpPr/>
          <p:nvPr/>
        </p:nvSpPr>
        <p:spPr>
          <a:xfrm>
            <a:off x="4868450" y="328347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chemeClr val="lt1"/>
                </a:solidFill>
                <a:latin typeface="Roboto"/>
                <a:ea typeface="Roboto"/>
                <a:cs typeface="Roboto"/>
                <a:sym typeface="Roboto"/>
              </a:rPr>
              <a:t>WUI Intermix and Interface Distance Surfaces</a:t>
            </a:r>
            <a:endParaRPr sz="1100">
              <a:solidFill>
                <a:srgbClr val="FFFFFF"/>
              </a:solidFill>
              <a:latin typeface="Roboto"/>
              <a:ea typeface="Roboto"/>
              <a:cs typeface="Roboto"/>
              <a:sym typeface="Roboto"/>
            </a:endParaRPr>
          </a:p>
        </p:txBody>
      </p:sp>
      <p:sp>
        <p:nvSpPr>
          <p:cNvPr id="105" name="Google Shape;105;p16"/>
          <p:cNvSpPr/>
          <p:nvPr/>
        </p:nvSpPr>
        <p:spPr>
          <a:xfrm>
            <a:off x="4868450" y="2596900"/>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Fire Density by Watershed, Pre-Fire</a:t>
            </a:r>
            <a:endParaRPr sz="1100">
              <a:solidFill>
                <a:srgbClr val="FFFFFF"/>
              </a:solidFill>
              <a:latin typeface="Roboto"/>
              <a:ea typeface="Roboto"/>
              <a:cs typeface="Roboto"/>
              <a:sym typeface="Roboto"/>
            </a:endParaRPr>
          </a:p>
        </p:txBody>
      </p:sp>
      <p:sp>
        <p:nvSpPr>
          <p:cNvPr id="106" name="Google Shape;106;p16"/>
          <p:cNvSpPr/>
          <p:nvPr/>
        </p:nvSpPr>
        <p:spPr>
          <a:xfrm>
            <a:off x="4868450" y="191032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EVT Evidence Likelihood Surface</a:t>
            </a:r>
            <a:endParaRPr sz="1100">
              <a:solidFill>
                <a:srgbClr val="FFFFFF"/>
              </a:solidFill>
              <a:latin typeface="Roboto"/>
              <a:ea typeface="Roboto"/>
              <a:cs typeface="Roboto"/>
              <a:sym typeface="Roboto"/>
            </a:endParaRPr>
          </a:p>
        </p:txBody>
      </p:sp>
      <p:sp>
        <p:nvSpPr>
          <p:cNvPr id="107" name="Google Shape;107;p16"/>
          <p:cNvSpPr txBox="1"/>
          <p:nvPr/>
        </p:nvSpPr>
        <p:spPr>
          <a:xfrm>
            <a:off x="447675" y="729375"/>
            <a:ext cx="168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CN">
                <a:latin typeface="Open Sans"/>
                <a:ea typeface="Open Sans"/>
                <a:cs typeface="Open Sans"/>
                <a:sym typeface="Open Sans"/>
              </a:rPr>
              <a:t>Data Acquisition</a:t>
            </a:r>
            <a:endParaRPr b="1">
              <a:latin typeface="Open Sans"/>
              <a:ea typeface="Open Sans"/>
              <a:cs typeface="Open Sans"/>
              <a:sym typeface="Open Sans"/>
            </a:endParaRPr>
          </a:p>
        </p:txBody>
      </p:sp>
      <p:sp>
        <p:nvSpPr>
          <p:cNvPr id="108" name="Google Shape;108;p16"/>
          <p:cNvSpPr txBox="1"/>
          <p:nvPr/>
        </p:nvSpPr>
        <p:spPr>
          <a:xfrm>
            <a:off x="3027350" y="729375"/>
            <a:ext cx="1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CN">
                <a:latin typeface="Open Sans"/>
                <a:ea typeface="Open Sans"/>
                <a:cs typeface="Open Sans"/>
                <a:sym typeface="Open Sans"/>
              </a:rPr>
              <a:t>Processing</a:t>
            </a:r>
            <a:endParaRPr b="1">
              <a:latin typeface="Open Sans"/>
              <a:ea typeface="Open Sans"/>
              <a:cs typeface="Open Sans"/>
              <a:sym typeface="Open Sans"/>
            </a:endParaRPr>
          </a:p>
        </p:txBody>
      </p:sp>
      <p:sp>
        <p:nvSpPr>
          <p:cNvPr id="109" name="Google Shape;109;p16"/>
          <p:cNvSpPr txBox="1"/>
          <p:nvPr/>
        </p:nvSpPr>
        <p:spPr>
          <a:xfrm>
            <a:off x="4716050" y="729375"/>
            <a:ext cx="23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CN">
                <a:latin typeface="Open Sans"/>
                <a:ea typeface="Open Sans"/>
                <a:cs typeface="Open Sans"/>
                <a:sym typeface="Open Sans"/>
              </a:rPr>
              <a:t>Multi-Layer Perceptron</a:t>
            </a:r>
            <a:endParaRPr b="1">
              <a:latin typeface="Open Sans"/>
              <a:ea typeface="Open Sans"/>
              <a:cs typeface="Open Sans"/>
              <a:sym typeface="Open Sans"/>
            </a:endParaRPr>
          </a:p>
        </p:txBody>
      </p:sp>
      <p:sp>
        <p:nvSpPr>
          <p:cNvPr id="110" name="Google Shape;110;p16"/>
          <p:cNvSpPr/>
          <p:nvPr/>
        </p:nvSpPr>
        <p:spPr>
          <a:xfrm>
            <a:off x="2572925" y="1223775"/>
            <a:ext cx="2020500" cy="525300"/>
          </a:xfrm>
          <a:prstGeom prst="roundRect">
            <a:avLst>
              <a:gd fmla="val 16667"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Clip to CO Border and Import into TerrSet (All)</a:t>
            </a:r>
            <a:endParaRPr sz="1100">
              <a:solidFill>
                <a:srgbClr val="FFFFFF"/>
              </a:solidFill>
              <a:latin typeface="Roboto"/>
              <a:ea typeface="Roboto"/>
              <a:cs typeface="Roboto"/>
              <a:sym typeface="Roboto"/>
            </a:endParaRPr>
          </a:p>
        </p:txBody>
      </p:sp>
      <p:cxnSp>
        <p:nvCxnSpPr>
          <p:cNvPr id="111" name="Google Shape;111;p16"/>
          <p:cNvCxnSpPr>
            <a:stCxn id="95" idx="3"/>
            <a:endCxn id="110" idx="1"/>
          </p:cNvCxnSpPr>
          <p:nvPr/>
        </p:nvCxnSpPr>
        <p:spPr>
          <a:xfrm>
            <a:off x="2261350" y="1486388"/>
            <a:ext cx="311700" cy="0"/>
          </a:xfrm>
          <a:prstGeom prst="straightConnector1">
            <a:avLst/>
          </a:prstGeom>
          <a:noFill/>
          <a:ln cap="flat" cmpd="sng" w="9525">
            <a:solidFill>
              <a:schemeClr val="dk2"/>
            </a:solidFill>
            <a:prstDash val="solid"/>
            <a:round/>
            <a:headEnd len="med" w="med" type="none"/>
            <a:tailEnd len="med" w="med" type="none"/>
          </a:ln>
        </p:spPr>
      </p:cxnSp>
      <p:cxnSp>
        <p:nvCxnSpPr>
          <p:cNvPr id="112" name="Google Shape;112;p16"/>
          <p:cNvCxnSpPr>
            <a:stCxn id="96" idx="3"/>
            <a:endCxn id="102" idx="1"/>
          </p:cNvCxnSpPr>
          <p:nvPr/>
        </p:nvCxnSpPr>
        <p:spPr>
          <a:xfrm>
            <a:off x="2261350" y="2172963"/>
            <a:ext cx="311700" cy="0"/>
          </a:xfrm>
          <a:prstGeom prst="straightConnector1">
            <a:avLst/>
          </a:prstGeom>
          <a:noFill/>
          <a:ln cap="flat" cmpd="sng" w="9525">
            <a:solidFill>
              <a:schemeClr val="dk2"/>
            </a:solidFill>
            <a:prstDash val="solid"/>
            <a:round/>
            <a:headEnd len="med" w="med" type="none"/>
            <a:tailEnd len="med" w="med" type="none"/>
          </a:ln>
        </p:spPr>
      </p:cxnSp>
      <p:cxnSp>
        <p:nvCxnSpPr>
          <p:cNvPr id="113" name="Google Shape;113;p16"/>
          <p:cNvCxnSpPr>
            <a:stCxn id="97" idx="3"/>
            <a:endCxn id="94" idx="1"/>
          </p:cNvCxnSpPr>
          <p:nvPr/>
        </p:nvCxnSpPr>
        <p:spPr>
          <a:xfrm>
            <a:off x="2261350" y="2859538"/>
            <a:ext cx="311700" cy="0"/>
          </a:xfrm>
          <a:prstGeom prst="straightConnector1">
            <a:avLst/>
          </a:prstGeom>
          <a:noFill/>
          <a:ln cap="flat" cmpd="sng" w="9525">
            <a:solidFill>
              <a:schemeClr val="dk2"/>
            </a:solidFill>
            <a:prstDash val="solid"/>
            <a:round/>
            <a:headEnd len="med" w="med" type="none"/>
            <a:tailEnd len="med" w="med" type="none"/>
          </a:ln>
        </p:spPr>
      </p:cxnSp>
      <p:cxnSp>
        <p:nvCxnSpPr>
          <p:cNvPr id="114" name="Google Shape;114;p16"/>
          <p:cNvCxnSpPr>
            <a:stCxn id="99" idx="3"/>
            <a:endCxn id="100" idx="1"/>
          </p:cNvCxnSpPr>
          <p:nvPr/>
        </p:nvCxnSpPr>
        <p:spPr>
          <a:xfrm>
            <a:off x="2261350" y="3545738"/>
            <a:ext cx="311700" cy="300"/>
          </a:xfrm>
          <a:prstGeom prst="straightConnector1">
            <a:avLst/>
          </a:prstGeom>
          <a:noFill/>
          <a:ln cap="flat" cmpd="sng" w="9525">
            <a:solidFill>
              <a:schemeClr val="dk2"/>
            </a:solidFill>
            <a:prstDash val="solid"/>
            <a:round/>
            <a:headEnd len="med" w="med" type="none"/>
            <a:tailEnd len="med" w="med" type="none"/>
          </a:ln>
        </p:spPr>
      </p:cxnSp>
      <p:cxnSp>
        <p:nvCxnSpPr>
          <p:cNvPr id="115" name="Google Shape;115;p16"/>
          <p:cNvCxnSpPr>
            <a:stCxn id="98" idx="3"/>
            <a:endCxn id="101" idx="1"/>
          </p:cNvCxnSpPr>
          <p:nvPr/>
        </p:nvCxnSpPr>
        <p:spPr>
          <a:xfrm>
            <a:off x="2261350" y="4231938"/>
            <a:ext cx="311700" cy="900"/>
          </a:xfrm>
          <a:prstGeom prst="straightConnector1">
            <a:avLst/>
          </a:prstGeom>
          <a:noFill/>
          <a:ln cap="flat" cmpd="sng" w="9525">
            <a:solidFill>
              <a:schemeClr val="dk2"/>
            </a:solidFill>
            <a:prstDash val="solid"/>
            <a:round/>
            <a:headEnd len="med" w="med" type="none"/>
            <a:tailEnd len="med" w="med" type="none"/>
          </a:ln>
        </p:spPr>
      </p:cxnSp>
      <p:sp>
        <p:nvSpPr>
          <p:cNvPr id="116" name="Google Shape;116;p16"/>
          <p:cNvSpPr/>
          <p:nvPr/>
        </p:nvSpPr>
        <p:spPr>
          <a:xfrm>
            <a:off x="4868450" y="122377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Aspect and Slope Surfaces</a:t>
            </a:r>
            <a:endParaRPr sz="1100">
              <a:solidFill>
                <a:srgbClr val="FFFFFF"/>
              </a:solidFill>
              <a:latin typeface="Roboto"/>
              <a:ea typeface="Roboto"/>
              <a:cs typeface="Roboto"/>
              <a:sym typeface="Roboto"/>
            </a:endParaRPr>
          </a:p>
        </p:txBody>
      </p:sp>
      <p:cxnSp>
        <p:nvCxnSpPr>
          <p:cNvPr id="117" name="Google Shape;117;p16"/>
          <p:cNvCxnSpPr>
            <a:stCxn id="110" idx="3"/>
            <a:endCxn id="116" idx="1"/>
          </p:cNvCxnSpPr>
          <p:nvPr/>
        </p:nvCxnSpPr>
        <p:spPr>
          <a:xfrm>
            <a:off x="4593425" y="1486425"/>
            <a:ext cx="275100" cy="0"/>
          </a:xfrm>
          <a:prstGeom prst="straightConnector1">
            <a:avLst/>
          </a:prstGeom>
          <a:noFill/>
          <a:ln cap="flat" cmpd="sng" w="9525">
            <a:solidFill>
              <a:schemeClr val="dk2"/>
            </a:solidFill>
            <a:prstDash val="solid"/>
            <a:round/>
            <a:headEnd len="med" w="med" type="none"/>
            <a:tailEnd len="med" w="med" type="none"/>
          </a:ln>
        </p:spPr>
      </p:cxnSp>
      <p:cxnSp>
        <p:nvCxnSpPr>
          <p:cNvPr id="118" name="Google Shape;118;p16"/>
          <p:cNvCxnSpPr>
            <a:stCxn id="102" idx="3"/>
            <a:endCxn id="106" idx="1"/>
          </p:cNvCxnSpPr>
          <p:nvPr/>
        </p:nvCxnSpPr>
        <p:spPr>
          <a:xfrm>
            <a:off x="4593425" y="2172975"/>
            <a:ext cx="275100" cy="0"/>
          </a:xfrm>
          <a:prstGeom prst="straightConnector1">
            <a:avLst/>
          </a:prstGeom>
          <a:noFill/>
          <a:ln cap="flat" cmpd="sng" w="9525">
            <a:solidFill>
              <a:schemeClr val="dk2"/>
            </a:solidFill>
            <a:prstDash val="solid"/>
            <a:round/>
            <a:headEnd len="med" w="med" type="none"/>
            <a:tailEnd len="med" w="med" type="none"/>
          </a:ln>
        </p:spPr>
      </p:cxnSp>
      <p:cxnSp>
        <p:nvCxnSpPr>
          <p:cNvPr id="119" name="Google Shape;119;p16"/>
          <p:cNvCxnSpPr>
            <a:stCxn id="94" idx="3"/>
            <a:endCxn id="105" idx="1"/>
          </p:cNvCxnSpPr>
          <p:nvPr/>
        </p:nvCxnSpPr>
        <p:spPr>
          <a:xfrm>
            <a:off x="4593425" y="2859550"/>
            <a:ext cx="275100" cy="0"/>
          </a:xfrm>
          <a:prstGeom prst="straightConnector1">
            <a:avLst/>
          </a:prstGeom>
          <a:noFill/>
          <a:ln cap="flat" cmpd="sng" w="9525">
            <a:solidFill>
              <a:schemeClr val="dk2"/>
            </a:solidFill>
            <a:prstDash val="solid"/>
            <a:round/>
            <a:headEnd len="med" w="med" type="none"/>
            <a:tailEnd len="med" w="med" type="none"/>
          </a:ln>
        </p:spPr>
      </p:cxnSp>
      <p:cxnSp>
        <p:nvCxnSpPr>
          <p:cNvPr id="120" name="Google Shape;120;p16"/>
          <p:cNvCxnSpPr>
            <a:stCxn id="100" idx="3"/>
            <a:endCxn id="104" idx="1"/>
          </p:cNvCxnSpPr>
          <p:nvPr/>
        </p:nvCxnSpPr>
        <p:spPr>
          <a:xfrm>
            <a:off x="4593425" y="3546125"/>
            <a:ext cx="275100" cy="0"/>
          </a:xfrm>
          <a:prstGeom prst="straightConnector1">
            <a:avLst/>
          </a:prstGeom>
          <a:noFill/>
          <a:ln cap="flat" cmpd="sng" w="9525">
            <a:solidFill>
              <a:schemeClr val="dk2"/>
            </a:solidFill>
            <a:prstDash val="solid"/>
            <a:round/>
            <a:headEnd len="med" w="med" type="none"/>
            <a:tailEnd len="med" w="med" type="none"/>
          </a:ln>
        </p:spPr>
      </p:cxnSp>
      <p:cxnSp>
        <p:nvCxnSpPr>
          <p:cNvPr id="121" name="Google Shape;121;p16"/>
          <p:cNvCxnSpPr>
            <a:stCxn id="101" idx="3"/>
            <a:endCxn id="103" idx="1"/>
          </p:cNvCxnSpPr>
          <p:nvPr/>
        </p:nvCxnSpPr>
        <p:spPr>
          <a:xfrm>
            <a:off x="4593425" y="4232700"/>
            <a:ext cx="275100" cy="0"/>
          </a:xfrm>
          <a:prstGeom prst="straightConnector1">
            <a:avLst/>
          </a:prstGeom>
          <a:noFill/>
          <a:ln cap="flat" cmpd="sng" w="9525">
            <a:solidFill>
              <a:schemeClr val="dk2"/>
            </a:solidFill>
            <a:prstDash val="solid"/>
            <a:round/>
            <a:headEnd len="med" w="med" type="none"/>
            <a:tailEnd len="med" w="med" type="none"/>
          </a:ln>
        </p:spPr>
      </p:cxnSp>
      <p:sp>
        <p:nvSpPr>
          <p:cNvPr id="122" name="Google Shape;122;p16"/>
          <p:cNvSpPr txBox="1"/>
          <p:nvPr/>
        </p:nvSpPr>
        <p:spPr>
          <a:xfrm>
            <a:off x="7599350" y="729375"/>
            <a:ext cx="111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CN">
                <a:latin typeface="Open Sans"/>
                <a:ea typeface="Open Sans"/>
                <a:cs typeface="Open Sans"/>
                <a:sym typeface="Open Sans"/>
              </a:rPr>
              <a:t>Results</a:t>
            </a:r>
            <a:endParaRPr b="1">
              <a:latin typeface="Open Sans"/>
              <a:ea typeface="Open Sans"/>
              <a:cs typeface="Open Sans"/>
              <a:sym typeface="Open Sans"/>
            </a:endParaRPr>
          </a:p>
        </p:txBody>
      </p:sp>
      <p:sp>
        <p:nvSpPr>
          <p:cNvPr id="123" name="Google Shape;123;p16"/>
          <p:cNvSpPr/>
          <p:nvPr/>
        </p:nvSpPr>
        <p:spPr>
          <a:xfrm>
            <a:off x="7200600" y="1543500"/>
            <a:ext cx="1631700" cy="525300"/>
          </a:xfrm>
          <a:prstGeom prst="roundRect">
            <a:avLst>
              <a:gd fmla="val 16667" name="adj"/>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2015 Classified Image</a:t>
            </a:r>
            <a:endParaRPr sz="1100">
              <a:solidFill>
                <a:srgbClr val="FFFFFF"/>
              </a:solidFill>
              <a:latin typeface="Roboto"/>
              <a:ea typeface="Roboto"/>
              <a:cs typeface="Roboto"/>
              <a:sym typeface="Roboto"/>
            </a:endParaRPr>
          </a:p>
        </p:txBody>
      </p:sp>
      <p:sp>
        <p:nvSpPr>
          <p:cNvPr id="124" name="Google Shape;124;p16"/>
          <p:cNvSpPr/>
          <p:nvPr/>
        </p:nvSpPr>
        <p:spPr>
          <a:xfrm>
            <a:off x="7200600" y="2252850"/>
            <a:ext cx="1631700" cy="525300"/>
          </a:xfrm>
          <a:prstGeom prst="roundRect">
            <a:avLst>
              <a:gd fmla="val 16667" name="adj"/>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2021 Classified Image</a:t>
            </a:r>
            <a:endParaRPr sz="1100">
              <a:solidFill>
                <a:srgbClr val="FFFFFF"/>
              </a:solidFill>
              <a:latin typeface="Roboto"/>
              <a:ea typeface="Roboto"/>
              <a:cs typeface="Roboto"/>
              <a:sym typeface="Roboto"/>
            </a:endParaRPr>
          </a:p>
        </p:txBody>
      </p:sp>
      <p:sp>
        <p:nvSpPr>
          <p:cNvPr id="125" name="Google Shape;125;p16"/>
          <p:cNvSpPr/>
          <p:nvPr/>
        </p:nvSpPr>
        <p:spPr>
          <a:xfrm>
            <a:off x="7200600" y="2962200"/>
            <a:ext cx="1631700" cy="525300"/>
          </a:xfrm>
          <a:prstGeom prst="roundRect">
            <a:avLst>
              <a:gd fmla="val 16667" name="adj"/>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100">
                <a:solidFill>
                  <a:srgbClr val="FFFFFF"/>
                </a:solidFill>
                <a:latin typeface="Roboto"/>
                <a:ea typeface="Roboto"/>
                <a:cs typeface="Roboto"/>
                <a:sym typeface="Roboto"/>
              </a:rPr>
              <a:t>TOC Curve Analysis</a:t>
            </a:r>
            <a:endParaRPr sz="1100">
              <a:solidFill>
                <a:srgbClr val="FFFFFF"/>
              </a:solidFill>
              <a:latin typeface="Roboto"/>
              <a:ea typeface="Roboto"/>
              <a:cs typeface="Roboto"/>
              <a:sym typeface="Roboto"/>
            </a:endParaRPr>
          </a:p>
        </p:txBody>
      </p:sp>
      <p:sp>
        <p:nvSpPr>
          <p:cNvPr id="126" name="Google Shape;12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cxnSp>
        <p:nvCxnSpPr>
          <p:cNvPr id="127" name="Google Shape;127;p16"/>
          <p:cNvCxnSpPr>
            <a:stCxn id="101" idx="0"/>
            <a:endCxn id="100" idx="2"/>
          </p:cNvCxnSpPr>
          <p:nvPr/>
        </p:nvCxnSpPr>
        <p:spPr>
          <a:xfrm rot="10800000">
            <a:off x="3583175" y="3808650"/>
            <a:ext cx="0" cy="161400"/>
          </a:xfrm>
          <a:prstGeom prst="straightConnector1">
            <a:avLst/>
          </a:prstGeom>
          <a:noFill/>
          <a:ln cap="flat" cmpd="sng" w="9525">
            <a:solidFill>
              <a:schemeClr val="dk2"/>
            </a:solidFill>
            <a:prstDash val="solid"/>
            <a:round/>
            <a:headEnd len="med" w="med" type="none"/>
            <a:tailEnd len="med" w="med" type="none"/>
          </a:ln>
        </p:spPr>
      </p:cxnSp>
      <p:cxnSp>
        <p:nvCxnSpPr>
          <p:cNvPr id="128" name="Google Shape;128;p16"/>
          <p:cNvCxnSpPr>
            <a:stCxn id="100" idx="0"/>
            <a:endCxn id="94" idx="2"/>
          </p:cNvCxnSpPr>
          <p:nvPr/>
        </p:nvCxnSpPr>
        <p:spPr>
          <a:xfrm rot="10800000">
            <a:off x="3583175" y="3122075"/>
            <a:ext cx="0" cy="161400"/>
          </a:xfrm>
          <a:prstGeom prst="straightConnector1">
            <a:avLst/>
          </a:prstGeom>
          <a:noFill/>
          <a:ln cap="flat" cmpd="sng" w="9525">
            <a:solidFill>
              <a:schemeClr val="dk2"/>
            </a:solidFill>
            <a:prstDash val="solid"/>
            <a:round/>
            <a:headEnd len="med" w="med" type="none"/>
            <a:tailEnd len="med" w="med" type="none"/>
          </a:ln>
        </p:spPr>
      </p:cxnSp>
      <p:cxnSp>
        <p:nvCxnSpPr>
          <p:cNvPr id="129" name="Google Shape;129;p16"/>
          <p:cNvCxnSpPr>
            <a:endCxn id="102" idx="2"/>
          </p:cNvCxnSpPr>
          <p:nvPr/>
        </p:nvCxnSpPr>
        <p:spPr>
          <a:xfrm rot="10800000">
            <a:off x="3583175" y="2435625"/>
            <a:ext cx="0" cy="161400"/>
          </a:xfrm>
          <a:prstGeom prst="straightConnector1">
            <a:avLst/>
          </a:prstGeom>
          <a:noFill/>
          <a:ln cap="flat" cmpd="sng" w="9525">
            <a:solidFill>
              <a:schemeClr val="dk2"/>
            </a:solidFill>
            <a:prstDash val="solid"/>
            <a:round/>
            <a:headEnd len="med" w="med" type="none"/>
            <a:tailEnd len="med" w="med" type="none"/>
          </a:ln>
        </p:spPr>
      </p:cxnSp>
      <p:cxnSp>
        <p:nvCxnSpPr>
          <p:cNvPr id="130" name="Google Shape;130;p16"/>
          <p:cNvCxnSpPr>
            <a:endCxn id="110" idx="2"/>
          </p:cNvCxnSpPr>
          <p:nvPr/>
        </p:nvCxnSpPr>
        <p:spPr>
          <a:xfrm rot="10800000">
            <a:off x="3583175" y="1749075"/>
            <a:ext cx="0" cy="161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Multi-Layer Perceptron Classification</a:t>
            </a:r>
            <a:endParaRPr/>
          </a:p>
        </p:txBody>
      </p:sp>
      <p:sp>
        <p:nvSpPr>
          <p:cNvPr id="136" name="Google Shape;136;p17"/>
          <p:cNvSpPr txBox="1"/>
          <p:nvPr>
            <p:ph idx="1" type="body"/>
          </p:nvPr>
        </p:nvSpPr>
        <p:spPr>
          <a:xfrm>
            <a:off x="311700" y="1266325"/>
            <a:ext cx="40221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Empirical method using back-propagation- category of Artificial Neural Networks with many use cases including fire susceptibility (Jain et al. 2020)</a:t>
            </a:r>
            <a:endParaRPr/>
          </a:p>
        </p:txBody>
      </p:sp>
      <p:sp>
        <p:nvSpPr>
          <p:cNvPr id="137" name="Google Shape;13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pic>
        <p:nvPicPr>
          <p:cNvPr id="138" name="Google Shape;138;p17"/>
          <p:cNvPicPr preferRelativeResize="0"/>
          <p:nvPr/>
        </p:nvPicPr>
        <p:blipFill>
          <a:blip r:embed="rId3">
            <a:alphaModFix/>
          </a:blip>
          <a:stretch>
            <a:fillRect/>
          </a:stretch>
        </p:blipFill>
        <p:spPr>
          <a:xfrm>
            <a:off x="4648200" y="1395413"/>
            <a:ext cx="4076700" cy="2714625"/>
          </a:xfrm>
          <a:prstGeom prst="rect">
            <a:avLst/>
          </a:prstGeom>
          <a:noFill/>
          <a:ln>
            <a:noFill/>
          </a:ln>
        </p:spPr>
      </p:pic>
      <p:sp>
        <p:nvSpPr>
          <p:cNvPr id="139" name="Google Shape;139;p17"/>
          <p:cNvSpPr txBox="1"/>
          <p:nvPr/>
        </p:nvSpPr>
        <p:spPr>
          <a:xfrm>
            <a:off x="4810125" y="4168825"/>
            <a:ext cx="310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CN">
                <a:latin typeface="Open Sans"/>
                <a:ea typeface="Open Sans"/>
                <a:cs typeface="Open Sans"/>
                <a:sym typeface="Open Sans"/>
              </a:rPr>
              <a:t>Source: TerrSet Help System</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311700" y="445025"/>
            <a:ext cx="4260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Aspect</a:t>
            </a:r>
            <a:endParaRPr/>
          </a:p>
        </p:txBody>
      </p:sp>
      <p:sp>
        <p:nvSpPr>
          <p:cNvPr id="145" name="Google Shape;145;p18"/>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Direction slope is facing</a:t>
            </a:r>
            <a:endParaRPr/>
          </a:p>
          <a:p>
            <a:pPr indent="-342900" lvl="0" marL="457200" rtl="0" algn="l">
              <a:spcBef>
                <a:spcPts val="0"/>
              </a:spcBef>
              <a:spcAft>
                <a:spcPts val="0"/>
              </a:spcAft>
              <a:buSzPts val="1800"/>
              <a:buChar char="●"/>
            </a:pPr>
            <a:r>
              <a:rPr lang="zh-CN"/>
              <a:t>Southern aspects dry due to sun exposure, greater risk of ignition</a:t>
            </a:r>
            <a:endParaRPr/>
          </a:p>
          <a:p>
            <a:pPr indent="-342900" lvl="0" marL="457200" rtl="0" algn="l">
              <a:spcBef>
                <a:spcPts val="0"/>
              </a:spcBef>
              <a:spcAft>
                <a:spcPts val="0"/>
              </a:spcAft>
              <a:buSzPts val="1800"/>
              <a:buChar char="●"/>
            </a:pPr>
            <a:r>
              <a:rPr lang="zh-CN"/>
              <a:t>Consistently low influence during MLP exploration, removed from final models</a:t>
            </a:r>
            <a:endParaRPr/>
          </a:p>
        </p:txBody>
      </p:sp>
      <p:pic>
        <p:nvPicPr>
          <p:cNvPr id="146" name="Google Shape;146;p18"/>
          <p:cNvPicPr preferRelativeResize="0"/>
          <p:nvPr/>
        </p:nvPicPr>
        <p:blipFill>
          <a:blip r:embed="rId3">
            <a:alphaModFix/>
          </a:blip>
          <a:stretch>
            <a:fillRect/>
          </a:stretch>
        </p:blipFill>
        <p:spPr>
          <a:xfrm>
            <a:off x="4637500" y="1263300"/>
            <a:ext cx="4427999" cy="3249581"/>
          </a:xfrm>
          <a:prstGeom prst="rect">
            <a:avLst/>
          </a:prstGeom>
          <a:noFill/>
          <a:ln>
            <a:noFill/>
          </a:ln>
        </p:spPr>
      </p:pic>
      <p:sp>
        <p:nvSpPr>
          <p:cNvPr id="147" name="Google Shape;14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311700" y="445025"/>
            <a:ext cx="4260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Slope</a:t>
            </a:r>
            <a:endParaRPr/>
          </a:p>
        </p:txBody>
      </p:sp>
      <p:sp>
        <p:nvSpPr>
          <p:cNvPr id="153" name="Google Shape;153;p19"/>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The northwestern part of Colorado is a highland, and the eastern part is the plains. Forests are concentrated in the western mountains</a:t>
            </a:r>
            <a:endParaRPr/>
          </a:p>
          <a:p>
            <a:pPr indent="-342900" lvl="0" marL="457200" rtl="0" algn="l">
              <a:spcBef>
                <a:spcPts val="0"/>
              </a:spcBef>
              <a:spcAft>
                <a:spcPts val="0"/>
              </a:spcAft>
              <a:buSzPts val="1800"/>
              <a:buChar char="●"/>
            </a:pPr>
            <a:r>
              <a:rPr lang="zh-CN"/>
              <a:t>The high slope is in the Rocky Mountains</a:t>
            </a:r>
            <a:endParaRPr/>
          </a:p>
        </p:txBody>
      </p:sp>
      <p:pic>
        <p:nvPicPr>
          <p:cNvPr id="154" name="Google Shape;154;p19"/>
          <p:cNvPicPr preferRelativeResize="0"/>
          <p:nvPr/>
        </p:nvPicPr>
        <p:blipFill>
          <a:blip r:embed="rId3">
            <a:alphaModFix/>
          </a:blip>
          <a:stretch>
            <a:fillRect/>
          </a:stretch>
        </p:blipFill>
        <p:spPr>
          <a:xfrm>
            <a:off x="4689800" y="884634"/>
            <a:ext cx="4454199" cy="3373766"/>
          </a:xfrm>
          <a:prstGeom prst="rect">
            <a:avLst/>
          </a:prstGeom>
          <a:noFill/>
          <a:ln>
            <a:noFill/>
          </a:ln>
        </p:spPr>
      </p:pic>
      <p:sp>
        <p:nvSpPr>
          <p:cNvPr id="155" name="Google Shape;15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311700" y="445025"/>
            <a:ext cx="4260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Existing Vegetation Type</a:t>
            </a:r>
            <a:endParaRPr/>
          </a:p>
        </p:txBody>
      </p:sp>
      <p:sp>
        <p:nvSpPr>
          <p:cNvPr id="161" name="Google Shape;161;p20"/>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Evidence Likelihood images: % of vegetation class intersecting fires from 1950-2014 and 1950-2020</a:t>
            </a:r>
            <a:endParaRPr/>
          </a:p>
          <a:p>
            <a:pPr indent="-342900" lvl="0" marL="457200" rtl="0" algn="l">
              <a:spcBef>
                <a:spcPts val="0"/>
              </a:spcBef>
              <a:spcAft>
                <a:spcPts val="0"/>
              </a:spcAft>
              <a:buSzPts val="1800"/>
              <a:buChar char="●"/>
            </a:pPr>
            <a:r>
              <a:rPr lang="zh-CN"/>
              <a:t>Image for 2015 analysis- highest was 36% shrubland touching fire areas</a:t>
            </a:r>
            <a:endParaRPr/>
          </a:p>
          <a:p>
            <a:pPr indent="-342900" lvl="0" marL="457200" rtl="0" algn="l">
              <a:spcBef>
                <a:spcPts val="0"/>
              </a:spcBef>
              <a:spcAft>
                <a:spcPts val="0"/>
              </a:spcAft>
              <a:buSzPts val="1800"/>
              <a:buChar char="●"/>
            </a:pPr>
            <a:r>
              <a:rPr lang="zh-CN"/>
              <a:t>2020- shrubland, open canopy, grassland and closed canopy all roughly 25%</a:t>
            </a:r>
            <a:endParaRPr/>
          </a:p>
        </p:txBody>
      </p:sp>
      <p:pic>
        <p:nvPicPr>
          <p:cNvPr id="162" name="Google Shape;162;p20"/>
          <p:cNvPicPr preferRelativeResize="0"/>
          <p:nvPr/>
        </p:nvPicPr>
        <p:blipFill>
          <a:blip r:embed="rId3">
            <a:alphaModFix/>
          </a:blip>
          <a:stretch>
            <a:fillRect/>
          </a:stretch>
        </p:blipFill>
        <p:spPr>
          <a:xfrm>
            <a:off x="5781725" y="0"/>
            <a:ext cx="3362274" cy="2563539"/>
          </a:xfrm>
          <a:prstGeom prst="rect">
            <a:avLst/>
          </a:prstGeom>
          <a:noFill/>
          <a:ln>
            <a:noFill/>
          </a:ln>
        </p:spPr>
      </p:pic>
      <p:pic>
        <p:nvPicPr>
          <p:cNvPr id="163" name="Google Shape;163;p20"/>
          <p:cNvPicPr preferRelativeResize="0"/>
          <p:nvPr/>
        </p:nvPicPr>
        <p:blipFill>
          <a:blip r:embed="rId4">
            <a:alphaModFix/>
          </a:blip>
          <a:stretch>
            <a:fillRect/>
          </a:stretch>
        </p:blipFill>
        <p:spPr>
          <a:xfrm>
            <a:off x="5781723" y="2563551"/>
            <a:ext cx="3362274" cy="2548215"/>
          </a:xfrm>
          <a:prstGeom prst="rect">
            <a:avLst/>
          </a:prstGeom>
          <a:noFill/>
          <a:ln>
            <a:noFill/>
          </a:ln>
        </p:spPr>
      </p:pic>
      <p:sp>
        <p:nvSpPr>
          <p:cNvPr id="164" name="Google Shape;16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311700" y="255800"/>
            <a:ext cx="42672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Fire Density Watershed</a:t>
            </a:r>
            <a:endParaRPr/>
          </a:p>
        </p:txBody>
      </p:sp>
      <p:sp>
        <p:nvSpPr>
          <p:cNvPr id="170" name="Google Shape;170;p21"/>
          <p:cNvSpPr txBox="1"/>
          <p:nvPr>
            <p:ph idx="1" type="body"/>
          </p:nvPr>
        </p:nvSpPr>
        <p:spPr>
          <a:xfrm>
            <a:off x="311700" y="1266325"/>
            <a:ext cx="4260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CN"/>
              <a:t>Historic fire in Colorado from 1950-2014 and 1950-2020</a:t>
            </a:r>
            <a:endParaRPr/>
          </a:p>
          <a:p>
            <a:pPr indent="-342900" lvl="0" marL="457200" rtl="0" algn="l">
              <a:spcBef>
                <a:spcPts val="0"/>
              </a:spcBef>
              <a:spcAft>
                <a:spcPts val="0"/>
              </a:spcAft>
              <a:buSzPts val="1800"/>
              <a:buChar char="●"/>
            </a:pPr>
            <a:r>
              <a:rPr lang="zh-CN"/>
              <a:t>Total fire area within the watershed divided by the total area of the watershed</a:t>
            </a:r>
            <a:endParaRPr/>
          </a:p>
          <a:p>
            <a:pPr indent="-342900" lvl="0" marL="457200" rtl="0" algn="l">
              <a:spcBef>
                <a:spcPts val="0"/>
              </a:spcBef>
              <a:spcAft>
                <a:spcPts val="0"/>
              </a:spcAft>
              <a:buSzPts val="1800"/>
              <a:buChar char="●"/>
            </a:pPr>
            <a:r>
              <a:rPr lang="zh-CN"/>
              <a:t>Fire density greater than 1 indicates multiple local burns</a:t>
            </a:r>
            <a:endParaRPr/>
          </a:p>
        </p:txBody>
      </p:sp>
      <p:pic>
        <p:nvPicPr>
          <p:cNvPr id="171" name="Google Shape;171;p21"/>
          <p:cNvPicPr preferRelativeResize="0"/>
          <p:nvPr/>
        </p:nvPicPr>
        <p:blipFill>
          <a:blip r:embed="rId3">
            <a:alphaModFix/>
          </a:blip>
          <a:stretch>
            <a:fillRect/>
          </a:stretch>
        </p:blipFill>
        <p:spPr>
          <a:xfrm>
            <a:off x="5729988" y="0"/>
            <a:ext cx="3414011" cy="2571750"/>
          </a:xfrm>
          <a:prstGeom prst="rect">
            <a:avLst/>
          </a:prstGeom>
          <a:noFill/>
          <a:ln>
            <a:noFill/>
          </a:ln>
        </p:spPr>
      </p:pic>
      <p:pic>
        <p:nvPicPr>
          <p:cNvPr id="172" name="Google Shape;172;p21"/>
          <p:cNvPicPr preferRelativeResize="0"/>
          <p:nvPr/>
        </p:nvPicPr>
        <p:blipFill>
          <a:blip r:embed="rId4">
            <a:alphaModFix/>
          </a:blip>
          <a:stretch>
            <a:fillRect/>
          </a:stretch>
        </p:blipFill>
        <p:spPr>
          <a:xfrm>
            <a:off x="5731972" y="2571750"/>
            <a:ext cx="3412029" cy="2571751"/>
          </a:xfrm>
          <a:prstGeom prst="rect">
            <a:avLst/>
          </a:prstGeom>
          <a:noFill/>
          <a:ln>
            <a:noFill/>
          </a:ln>
        </p:spPr>
      </p:pic>
      <p:sp>
        <p:nvSpPr>
          <p:cNvPr id="173" name="Google Shape;17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